
<file path=[Content_Types].xml><?xml version="1.0" encoding="utf-8"?>
<Types xmlns="http://schemas.openxmlformats.org/package/2006/content-types">
  <Default Extension="bin" ContentType="application/vnd.openxmlformats-officedocument.oleObject"/>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4" r:id="rId1"/>
  </p:sldMasterIdLst>
  <p:sldIdLst>
    <p:sldId id="256" r:id="rId2"/>
    <p:sldId id="292" r:id="rId3"/>
    <p:sldId id="293" r:id="rId4"/>
    <p:sldId id="294" r:id="rId5"/>
    <p:sldId id="295" r:id="rId6"/>
    <p:sldId id="296" r:id="rId7"/>
    <p:sldId id="297" r:id="rId8"/>
    <p:sldId id="298" r:id="rId9"/>
    <p:sldId id="299" r:id="rId10"/>
    <p:sldId id="300" r:id="rId11"/>
    <p:sldId id="301" r:id="rId12"/>
    <p:sldId id="258" r:id="rId13"/>
    <p:sldId id="260" r:id="rId14"/>
    <p:sldId id="261" r:id="rId15"/>
    <p:sldId id="262" r:id="rId16"/>
    <p:sldId id="263" r:id="rId17"/>
    <p:sldId id="264" r:id="rId18"/>
    <p:sldId id="265" r:id="rId19"/>
    <p:sldId id="266" r:id="rId20"/>
    <p:sldId id="267" r:id="rId21"/>
    <p:sldId id="268" r:id="rId22"/>
    <p:sldId id="269" r:id="rId23"/>
    <p:sldId id="270" r:id="rId24"/>
    <p:sldId id="271" r:id="rId25"/>
    <p:sldId id="272" r:id="rId26"/>
    <p:sldId id="274" r:id="rId27"/>
    <p:sldId id="322" r:id="rId28"/>
    <p:sldId id="323" r:id="rId29"/>
    <p:sldId id="324" r:id="rId30"/>
    <p:sldId id="278" r:id="rId31"/>
    <p:sldId id="279" r:id="rId32"/>
    <p:sldId id="280" r:id="rId33"/>
    <p:sldId id="325" r:id="rId34"/>
    <p:sldId id="303" r:id="rId35"/>
    <p:sldId id="284" r:id="rId36"/>
    <p:sldId id="304" r:id="rId37"/>
    <p:sldId id="306" r:id="rId38"/>
    <p:sldId id="326" r:id="rId39"/>
    <p:sldId id="307" r:id="rId40"/>
    <p:sldId id="308" r:id="rId41"/>
    <p:sldId id="309" r:id="rId42"/>
    <p:sldId id="310" r:id="rId43"/>
    <p:sldId id="311" r:id="rId44"/>
    <p:sldId id="312" r:id="rId45"/>
    <p:sldId id="313" r:id="rId46"/>
    <p:sldId id="316" r:id="rId47"/>
    <p:sldId id="317" r:id="rId48"/>
    <p:sldId id="314" r:id="rId49"/>
    <p:sldId id="315" r:id="rId50"/>
    <p:sldId id="318" r:id="rId51"/>
    <p:sldId id="319" r:id="rId52"/>
    <p:sldId id="285" r:id="rId53"/>
    <p:sldId id="320" r:id="rId54"/>
    <p:sldId id="287" r:id="rId55"/>
    <p:sldId id="288" r:id="rId56"/>
    <p:sldId id="321" r:id="rId57"/>
    <p:sldId id="290" r:id="rId5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4" d="100"/>
          <a:sy n="104" d="100"/>
        </p:scale>
        <p:origin x="756"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標題投影片">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zh-TW" altLang="en-US"/>
              <a:t>按一下以編輯母片標題樣式</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zh-TW" altLang="en-US"/>
              <a:t>按一下以編輯母片子標題樣式</a:t>
            </a:r>
            <a:endParaRPr lang="en-US" dirty="0"/>
          </a:p>
        </p:txBody>
      </p:sp>
      <p:sp>
        <p:nvSpPr>
          <p:cNvPr id="4" name="Date Placeholder 3"/>
          <p:cNvSpPr>
            <a:spLocks noGrp="1"/>
          </p:cNvSpPr>
          <p:nvPr>
            <p:ph type="dt" sz="half" idx="10"/>
          </p:nvPr>
        </p:nvSpPr>
        <p:spPr/>
        <p:txBody>
          <a:bodyPr/>
          <a:lstStyle/>
          <a:p>
            <a:fld id="{C6BB8924-1B77-4A3E-8EF7-EB17CBB8B0CE}" type="datetimeFigureOut">
              <a:rPr lang="zh-TW" altLang="en-US" smtClean="0"/>
              <a:t>2022/8/18</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4CE0DA99-BB81-4D40-8FEF-F73F9BAA9465}" type="slidenum">
              <a:rPr lang="zh-TW" altLang="en-US" smtClean="0"/>
              <a:t>‹#›</a:t>
            </a:fld>
            <a:endParaRPr lang="zh-TW" alt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20384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C6BB8924-1B77-4A3E-8EF7-EB17CBB8B0CE}" type="datetimeFigureOut">
              <a:rPr lang="zh-TW" altLang="en-US" smtClean="0"/>
              <a:t>2022/8/18</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4CE0DA99-BB81-4D40-8FEF-F73F9BAA9465}" type="slidenum">
              <a:rPr lang="zh-TW" altLang="en-US" smtClean="0"/>
              <a:t>‹#›</a:t>
            </a:fld>
            <a:endParaRPr lang="zh-TW" altLang="en-US"/>
          </a:p>
        </p:txBody>
      </p:sp>
    </p:spTree>
    <p:extLst>
      <p:ext uri="{BB962C8B-B14F-4D97-AF65-F5344CB8AC3E}">
        <p14:creationId xmlns:p14="http://schemas.microsoft.com/office/powerpoint/2010/main" val="2152859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直排標題及文字">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zh-TW" altLang="en-US"/>
              <a:t>按一下以編輯母片標題樣式</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C6BB8924-1B77-4A3E-8EF7-EB17CBB8B0CE}" type="datetimeFigureOut">
              <a:rPr lang="zh-TW" altLang="en-US" smtClean="0"/>
              <a:t>2022/8/18</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4CE0DA99-BB81-4D40-8FEF-F73F9BAA9465}" type="slidenum">
              <a:rPr lang="zh-TW" altLang="en-US" smtClean="0"/>
              <a:t>‹#›</a:t>
            </a:fld>
            <a:endParaRPr lang="zh-TW" altLang="en-US"/>
          </a:p>
        </p:txBody>
      </p:sp>
    </p:spTree>
    <p:extLst>
      <p:ext uri="{BB962C8B-B14F-4D97-AF65-F5344CB8AC3E}">
        <p14:creationId xmlns:p14="http://schemas.microsoft.com/office/powerpoint/2010/main" val="36372411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zh-TW" altLang="en-US"/>
              <a:t>按一下以編輯母片標題樣式</a:t>
            </a:r>
            <a:endParaRPr lang="en-US" dirty="0"/>
          </a:p>
        </p:txBody>
      </p:sp>
      <p:sp>
        <p:nvSpPr>
          <p:cNvPr id="3" name="Content Placeholder 2"/>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C6BB8924-1B77-4A3E-8EF7-EB17CBB8B0CE}" type="datetimeFigureOut">
              <a:rPr lang="zh-TW" altLang="en-US" smtClean="0"/>
              <a:t>2022/8/18</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4CE0DA99-BB81-4D40-8FEF-F73F9BAA9465}" type="slidenum">
              <a:rPr lang="zh-TW" altLang="en-US" smtClean="0"/>
              <a:t>‹#›</a:t>
            </a:fld>
            <a:endParaRPr lang="zh-TW" altLang="en-US"/>
          </a:p>
        </p:txBody>
      </p:sp>
    </p:spTree>
    <p:extLst>
      <p:ext uri="{BB962C8B-B14F-4D97-AF65-F5344CB8AC3E}">
        <p14:creationId xmlns:p14="http://schemas.microsoft.com/office/powerpoint/2010/main" val="37433197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章節標題">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zh-TW" altLang="en-US"/>
              <a:t>按一下以編輯母片標題樣式</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按一下以編輯母片文字樣式</a:t>
            </a:r>
          </a:p>
        </p:txBody>
      </p:sp>
      <p:sp>
        <p:nvSpPr>
          <p:cNvPr id="4" name="Date Placeholder 3"/>
          <p:cNvSpPr>
            <a:spLocks noGrp="1"/>
          </p:cNvSpPr>
          <p:nvPr>
            <p:ph type="dt" sz="half" idx="10"/>
          </p:nvPr>
        </p:nvSpPr>
        <p:spPr/>
        <p:txBody>
          <a:bodyPr/>
          <a:lstStyle/>
          <a:p>
            <a:fld id="{C6BB8924-1B77-4A3E-8EF7-EB17CBB8B0CE}" type="datetimeFigureOut">
              <a:rPr lang="zh-TW" altLang="en-US" smtClean="0"/>
              <a:t>2022/8/18</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4CE0DA99-BB81-4D40-8FEF-F73F9BAA9465}" type="slidenum">
              <a:rPr lang="zh-TW" altLang="en-US" smtClean="0"/>
              <a:t>‹#›</a:t>
            </a:fld>
            <a:endParaRPr lang="zh-TW" alt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678171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zh-TW" altLang="en-US"/>
              <a:t>按一下以編輯母片標題樣式</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Date Placeholder 4"/>
          <p:cNvSpPr>
            <a:spLocks noGrp="1"/>
          </p:cNvSpPr>
          <p:nvPr>
            <p:ph type="dt" sz="half" idx="10"/>
          </p:nvPr>
        </p:nvSpPr>
        <p:spPr/>
        <p:txBody>
          <a:bodyPr/>
          <a:lstStyle/>
          <a:p>
            <a:fld id="{C6BB8924-1B77-4A3E-8EF7-EB17CBB8B0CE}" type="datetimeFigureOut">
              <a:rPr lang="zh-TW" altLang="en-US" smtClean="0"/>
              <a:t>2022/8/18</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4CE0DA99-BB81-4D40-8FEF-F73F9BAA9465}" type="slidenum">
              <a:rPr lang="zh-TW" altLang="en-US" smtClean="0"/>
              <a:t>‹#›</a:t>
            </a:fld>
            <a:endParaRPr lang="zh-TW" altLang="en-US"/>
          </a:p>
        </p:txBody>
      </p:sp>
    </p:spTree>
    <p:extLst>
      <p:ext uri="{BB962C8B-B14F-4D97-AF65-F5344CB8AC3E}">
        <p14:creationId xmlns:p14="http://schemas.microsoft.com/office/powerpoint/2010/main" val="16609377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zh-TW" altLang="en-US"/>
              <a:t>按一下以編輯母片標題樣式</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Content Placeholder 3"/>
          <p:cNvSpPr>
            <a:spLocks noGrp="1"/>
          </p:cNvSpPr>
          <p:nvPr>
            <p:ph sz="half" idx="2"/>
          </p:nvPr>
        </p:nvSpPr>
        <p:spPr>
          <a:xfrm>
            <a:off x="1097280" y="2582334"/>
            <a:ext cx="4937760" cy="3378200"/>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Content Placeholder 5"/>
          <p:cNvSpPr>
            <a:spLocks noGrp="1"/>
          </p:cNvSpPr>
          <p:nvPr>
            <p:ph sz="quarter" idx="4"/>
          </p:nvPr>
        </p:nvSpPr>
        <p:spPr>
          <a:xfrm>
            <a:off x="6217920" y="2582334"/>
            <a:ext cx="4937760" cy="3378200"/>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7" name="Date Placeholder 6"/>
          <p:cNvSpPr>
            <a:spLocks noGrp="1"/>
          </p:cNvSpPr>
          <p:nvPr>
            <p:ph type="dt" sz="half" idx="10"/>
          </p:nvPr>
        </p:nvSpPr>
        <p:spPr/>
        <p:txBody>
          <a:bodyPr/>
          <a:lstStyle/>
          <a:p>
            <a:fld id="{C6BB8924-1B77-4A3E-8EF7-EB17CBB8B0CE}" type="datetimeFigureOut">
              <a:rPr lang="zh-TW" altLang="en-US" smtClean="0"/>
              <a:t>2022/8/18</a:t>
            </a:fld>
            <a:endParaRPr lang="zh-TW" altLang="en-US"/>
          </a:p>
        </p:txBody>
      </p:sp>
      <p:sp>
        <p:nvSpPr>
          <p:cNvPr id="8" name="Footer Placeholder 7"/>
          <p:cNvSpPr>
            <a:spLocks noGrp="1"/>
          </p:cNvSpPr>
          <p:nvPr>
            <p:ph type="ftr" sz="quarter" idx="11"/>
          </p:nvPr>
        </p:nvSpPr>
        <p:spPr/>
        <p:txBody>
          <a:bodyPr/>
          <a:lstStyle/>
          <a:p>
            <a:endParaRPr lang="zh-TW" altLang="en-US"/>
          </a:p>
        </p:txBody>
      </p:sp>
      <p:sp>
        <p:nvSpPr>
          <p:cNvPr id="9" name="Slide Number Placeholder 8"/>
          <p:cNvSpPr>
            <a:spLocks noGrp="1"/>
          </p:cNvSpPr>
          <p:nvPr>
            <p:ph type="sldNum" sz="quarter" idx="12"/>
          </p:nvPr>
        </p:nvSpPr>
        <p:spPr/>
        <p:txBody>
          <a:bodyPr/>
          <a:lstStyle/>
          <a:p>
            <a:fld id="{4CE0DA99-BB81-4D40-8FEF-F73F9BAA9465}" type="slidenum">
              <a:rPr lang="zh-TW" altLang="en-US" smtClean="0"/>
              <a:t>‹#›</a:t>
            </a:fld>
            <a:endParaRPr lang="zh-TW" altLang="en-US"/>
          </a:p>
        </p:txBody>
      </p:sp>
    </p:spTree>
    <p:extLst>
      <p:ext uri="{BB962C8B-B14F-4D97-AF65-F5344CB8AC3E}">
        <p14:creationId xmlns:p14="http://schemas.microsoft.com/office/powerpoint/2010/main" val="29377145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Date Placeholder 2"/>
          <p:cNvSpPr>
            <a:spLocks noGrp="1"/>
          </p:cNvSpPr>
          <p:nvPr>
            <p:ph type="dt" sz="half" idx="10"/>
          </p:nvPr>
        </p:nvSpPr>
        <p:spPr/>
        <p:txBody>
          <a:bodyPr/>
          <a:lstStyle/>
          <a:p>
            <a:fld id="{C6BB8924-1B77-4A3E-8EF7-EB17CBB8B0CE}" type="datetimeFigureOut">
              <a:rPr lang="zh-TW" altLang="en-US" smtClean="0"/>
              <a:t>2022/8/18</a:t>
            </a:fld>
            <a:endParaRPr lang="zh-TW" altLang="en-US"/>
          </a:p>
        </p:txBody>
      </p:sp>
      <p:sp>
        <p:nvSpPr>
          <p:cNvPr id="4" name="Footer Placeholder 3"/>
          <p:cNvSpPr>
            <a:spLocks noGrp="1"/>
          </p:cNvSpPr>
          <p:nvPr>
            <p:ph type="ftr" sz="quarter" idx="11"/>
          </p:nvPr>
        </p:nvSpPr>
        <p:spPr/>
        <p:txBody>
          <a:bodyPr/>
          <a:lstStyle/>
          <a:p>
            <a:endParaRPr lang="zh-TW" altLang="en-US"/>
          </a:p>
        </p:txBody>
      </p:sp>
      <p:sp>
        <p:nvSpPr>
          <p:cNvPr id="5" name="Slide Number Placeholder 4"/>
          <p:cNvSpPr>
            <a:spLocks noGrp="1"/>
          </p:cNvSpPr>
          <p:nvPr>
            <p:ph type="sldNum" sz="quarter" idx="12"/>
          </p:nvPr>
        </p:nvSpPr>
        <p:spPr/>
        <p:txBody>
          <a:bodyPr/>
          <a:lstStyle/>
          <a:p>
            <a:fld id="{4CE0DA99-BB81-4D40-8FEF-F73F9BAA9465}" type="slidenum">
              <a:rPr lang="zh-TW" altLang="en-US" smtClean="0"/>
              <a:t>‹#›</a:t>
            </a:fld>
            <a:endParaRPr lang="zh-TW" altLang="en-US"/>
          </a:p>
        </p:txBody>
      </p:sp>
    </p:spTree>
    <p:extLst>
      <p:ext uri="{BB962C8B-B14F-4D97-AF65-F5344CB8AC3E}">
        <p14:creationId xmlns:p14="http://schemas.microsoft.com/office/powerpoint/2010/main" val="16623511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C6BB8924-1B77-4A3E-8EF7-EB17CBB8B0CE}" type="datetimeFigureOut">
              <a:rPr lang="zh-TW" altLang="en-US" smtClean="0"/>
              <a:t>2022/8/18</a:t>
            </a:fld>
            <a:endParaRPr lang="zh-TW" alt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zh-TW" altLang="en-US"/>
          </a:p>
        </p:txBody>
      </p:sp>
      <p:sp>
        <p:nvSpPr>
          <p:cNvPr id="9" name="Slide Number Placeholder 8"/>
          <p:cNvSpPr>
            <a:spLocks noGrp="1"/>
          </p:cNvSpPr>
          <p:nvPr>
            <p:ph type="sldNum" sz="quarter" idx="12"/>
          </p:nvPr>
        </p:nvSpPr>
        <p:spPr/>
        <p:txBody>
          <a:bodyPr/>
          <a:lstStyle/>
          <a:p>
            <a:fld id="{4CE0DA99-BB81-4D40-8FEF-F73F9BAA9465}" type="slidenum">
              <a:rPr lang="zh-TW" altLang="en-US" smtClean="0"/>
              <a:t>‹#›</a:t>
            </a:fld>
            <a:endParaRPr lang="zh-TW" altLang="en-US"/>
          </a:p>
        </p:txBody>
      </p:sp>
    </p:spTree>
    <p:extLst>
      <p:ext uri="{BB962C8B-B14F-4D97-AF65-F5344CB8AC3E}">
        <p14:creationId xmlns:p14="http://schemas.microsoft.com/office/powerpoint/2010/main" val="24578807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含輔助字幕的內容">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zh-TW" altLang="en-US"/>
              <a:t>按一下以編輯母片標題樣式</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C6BB8924-1B77-4A3E-8EF7-EB17CBB8B0CE}" type="datetimeFigureOut">
              <a:rPr lang="zh-TW" altLang="en-US" smtClean="0"/>
              <a:t>2022/8/18</a:t>
            </a:fld>
            <a:endParaRPr lang="zh-TW" alt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zh-TW" alt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4CE0DA99-BB81-4D40-8FEF-F73F9BAA9465}" type="slidenum">
              <a:rPr lang="zh-TW" altLang="en-US" smtClean="0"/>
              <a:t>‹#›</a:t>
            </a:fld>
            <a:endParaRPr lang="zh-TW" altLang="en-US"/>
          </a:p>
        </p:txBody>
      </p:sp>
    </p:spTree>
    <p:extLst>
      <p:ext uri="{BB962C8B-B14F-4D97-AF65-F5344CB8AC3E}">
        <p14:creationId xmlns:p14="http://schemas.microsoft.com/office/powerpoint/2010/main" val="36202678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含輔助字幕的圖片">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zh-TW" altLang="en-US"/>
              <a:t>按一下以編輯母片標題樣式</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a:t>按一下圖示以新增圖片</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Date Placeholder 4"/>
          <p:cNvSpPr>
            <a:spLocks noGrp="1"/>
          </p:cNvSpPr>
          <p:nvPr>
            <p:ph type="dt" sz="half" idx="10"/>
          </p:nvPr>
        </p:nvSpPr>
        <p:spPr/>
        <p:txBody>
          <a:bodyPr/>
          <a:lstStyle/>
          <a:p>
            <a:fld id="{C6BB8924-1B77-4A3E-8EF7-EB17CBB8B0CE}" type="datetimeFigureOut">
              <a:rPr lang="zh-TW" altLang="en-US" smtClean="0"/>
              <a:t>2022/8/18</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4CE0DA99-BB81-4D40-8FEF-F73F9BAA9465}" type="slidenum">
              <a:rPr lang="zh-TW" altLang="en-US" smtClean="0"/>
              <a:t>‹#›</a:t>
            </a:fld>
            <a:endParaRPr lang="zh-TW" altLang="en-US"/>
          </a:p>
        </p:txBody>
      </p:sp>
    </p:spTree>
    <p:extLst>
      <p:ext uri="{BB962C8B-B14F-4D97-AF65-F5344CB8AC3E}">
        <p14:creationId xmlns:p14="http://schemas.microsoft.com/office/powerpoint/2010/main" val="41926863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zh-TW" altLang="en-US"/>
              <a:t>按一下以編輯母片標題樣式</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C6BB8924-1B77-4A3E-8EF7-EB17CBB8B0CE}" type="datetimeFigureOut">
              <a:rPr lang="zh-TW" altLang="en-US" smtClean="0"/>
              <a:t>2022/8/18</a:t>
            </a:fld>
            <a:endParaRPr lang="zh-TW" alt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zh-TW" alt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4CE0DA99-BB81-4D40-8FEF-F73F9BAA9465}" type="slidenum">
              <a:rPr lang="zh-TW" altLang="en-US" smtClean="0"/>
              <a:t>‹#›</a:t>
            </a:fld>
            <a:endParaRPr lang="zh-TW" alt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8238031"/>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36.wmf"/></Relationships>
</file>

<file path=ppt/slides/_rels/slide3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43.wmf"/></Relationships>
</file>

<file path=ppt/slides/_rels/slide4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5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 Id="rId5" Type="http://schemas.openxmlformats.org/officeDocument/2006/relationships/image" Target="../media/image63.png"/><Relationship Id="rId4" Type="http://schemas.openxmlformats.org/officeDocument/2006/relationships/image" Target="../media/image62.png"/></Relationships>
</file>

<file path=ppt/slides/_rels/slide5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1534776" y="1684097"/>
            <a:ext cx="7766936" cy="1646302"/>
          </a:xfrm>
        </p:spPr>
        <p:txBody>
          <a:bodyPr>
            <a:normAutofit fontScale="90000"/>
          </a:bodyPr>
          <a:lstStyle/>
          <a:p>
            <a:r>
              <a:rPr lang="en-US" altLang="zh-TW" dirty="0">
                <a:latin typeface="Times New Roman" panose="02020603050405020304" pitchFamily="18" charset="0"/>
                <a:ea typeface="標楷體" panose="03000509000000000000" pitchFamily="65" charset="-120"/>
                <a:cs typeface="Times New Roman" panose="02020603050405020304" pitchFamily="18" charset="0"/>
              </a:rPr>
              <a:t>ZD550</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四旋翼操作步驟</a:t>
            </a:r>
          </a:p>
        </p:txBody>
      </p:sp>
      <p:sp>
        <p:nvSpPr>
          <p:cNvPr id="3" name="文字方塊 2"/>
          <p:cNvSpPr txBox="1"/>
          <p:nvPr/>
        </p:nvSpPr>
        <p:spPr>
          <a:xfrm>
            <a:off x="2909453" y="4304144"/>
            <a:ext cx="6539346" cy="2062103"/>
          </a:xfrm>
          <a:prstGeom prst="rect">
            <a:avLst/>
          </a:prstGeom>
          <a:noFill/>
        </p:spPr>
        <p:txBody>
          <a:bodyPr wrap="square" rtlCol="0">
            <a:spAutoFit/>
          </a:bodyPr>
          <a:lstStyle/>
          <a:p>
            <a:r>
              <a:rPr lang="en-US" altLang="zh-TW" sz="2500" dirty="0">
                <a:latin typeface="+mj-lt"/>
              </a:rPr>
              <a:t>Python</a:t>
            </a:r>
            <a:r>
              <a:rPr lang="zh-TW" altLang="en-US" sz="2500" dirty="0">
                <a:latin typeface="+mj-lt"/>
              </a:rPr>
              <a:t>版本</a:t>
            </a:r>
            <a:r>
              <a:rPr lang="en-US" altLang="zh-TW" sz="2500" dirty="0">
                <a:latin typeface="+mj-lt"/>
              </a:rPr>
              <a:t>:python 3</a:t>
            </a:r>
          </a:p>
          <a:p>
            <a:r>
              <a:rPr lang="zh-TW" altLang="en-US" sz="2500" dirty="0">
                <a:latin typeface="+mj-lt"/>
              </a:rPr>
              <a:t>虛擬機版本</a:t>
            </a:r>
            <a:r>
              <a:rPr lang="en-US" altLang="zh-TW" sz="2500" dirty="0">
                <a:latin typeface="+mj-lt"/>
              </a:rPr>
              <a:t>:Version 6.1.2 </a:t>
            </a:r>
          </a:p>
          <a:p>
            <a:r>
              <a:rPr lang="zh-TW" altLang="en-US" sz="2500" dirty="0">
                <a:latin typeface="+mj-lt"/>
              </a:rPr>
              <a:t>虛擬機中之</a:t>
            </a:r>
            <a:r>
              <a:rPr lang="en-US" altLang="zh-TW" sz="2500" dirty="0">
                <a:latin typeface="+mj-lt"/>
              </a:rPr>
              <a:t>Ubuntu</a:t>
            </a:r>
            <a:r>
              <a:rPr lang="zh-TW" altLang="en-US" sz="2500" dirty="0">
                <a:latin typeface="+mj-lt"/>
              </a:rPr>
              <a:t>版本</a:t>
            </a:r>
            <a:r>
              <a:rPr lang="en-US" altLang="zh-TW" sz="2500" dirty="0">
                <a:latin typeface="+mj-lt"/>
              </a:rPr>
              <a:t>:18.04</a:t>
            </a:r>
          </a:p>
          <a:p>
            <a:r>
              <a:rPr lang="en-US" altLang="zh-TW" sz="2500" dirty="0">
                <a:latin typeface="+mj-lt"/>
              </a:rPr>
              <a:t>ZD550</a:t>
            </a:r>
            <a:r>
              <a:rPr lang="zh-TW" altLang="en-US" sz="2500" dirty="0">
                <a:latin typeface="+mj-lt"/>
              </a:rPr>
              <a:t>四旋翼中之</a:t>
            </a:r>
            <a:r>
              <a:rPr lang="en-US" altLang="zh-TW" sz="2500" dirty="0">
                <a:latin typeface="+mj-lt"/>
              </a:rPr>
              <a:t>Ubuntu</a:t>
            </a:r>
            <a:r>
              <a:rPr lang="zh-TW" altLang="en-US" sz="2500" dirty="0">
                <a:latin typeface="+mj-lt"/>
              </a:rPr>
              <a:t>版本</a:t>
            </a:r>
            <a:r>
              <a:rPr lang="en-US" altLang="zh-TW" sz="2500" dirty="0">
                <a:latin typeface="+mj-lt"/>
              </a:rPr>
              <a:t>:14.04</a:t>
            </a:r>
          </a:p>
          <a:p>
            <a:endParaRPr lang="zh-TW" altLang="en-US" sz="2500" dirty="0">
              <a:latin typeface="+mj-lt"/>
            </a:endParaRPr>
          </a:p>
        </p:txBody>
      </p:sp>
    </p:spTree>
    <p:extLst>
      <p:ext uri="{BB962C8B-B14F-4D97-AF65-F5344CB8AC3E}">
        <p14:creationId xmlns:p14="http://schemas.microsoft.com/office/powerpoint/2010/main" val="41910180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內容版面配置區 3"/>
          <p:cNvPicPr>
            <a:picLocks noGrp="1" noChangeAspect="1"/>
          </p:cNvPicPr>
          <p:nvPr>
            <p:ph idx="1"/>
          </p:nvPr>
        </p:nvPicPr>
        <p:blipFill>
          <a:blip r:embed="rId2"/>
          <a:stretch>
            <a:fillRect/>
          </a:stretch>
        </p:blipFill>
        <p:spPr>
          <a:xfrm>
            <a:off x="2376827" y="1846263"/>
            <a:ext cx="7498671" cy="4022725"/>
          </a:xfrm>
          <a:prstGeom prst="rect">
            <a:avLst/>
          </a:prstGeom>
        </p:spPr>
      </p:pic>
      <p:sp>
        <p:nvSpPr>
          <p:cNvPr id="5" name="矩形 4"/>
          <p:cNvSpPr/>
          <p:nvPr/>
        </p:nvSpPr>
        <p:spPr>
          <a:xfrm>
            <a:off x="628073" y="658198"/>
            <a:ext cx="9291782" cy="861774"/>
          </a:xfrm>
          <a:prstGeom prst="rect">
            <a:avLst/>
          </a:prstGeom>
        </p:spPr>
        <p:txBody>
          <a:bodyPr wrap="square">
            <a:spAutoFit/>
          </a:bodyPr>
          <a:lstStyle/>
          <a:p>
            <a:pPr algn="just"/>
            <a:r>
              <a:rPr lang="en-US" altLang="zh-TW" sz="2500" dirty="0">
                <a:latin typeface="Times New Roman" panose="02020603050405020304" pitchFamily="18" charset="0"/>
                <a:ea typeface="標楷體" panose="03000509000000000000" pitchFamily="65" charset="-120"/>
                <a:cs typeface="Times New Roman" panose="02020603050405020304" pitchFamily="18" charset="0"/>
              </a:rPr>
              <a:t>Step7:</a:t>
            </a:r>
            <a:r>
              <a:rPr lang="zh-TW" altLang="en-US" sz="2500" dirty="0">
                <a:latin typeface="Times New Roman" panose="02020603050405020304" pitchFamily="18" charset="0"/>
                <a:ea typeface="標楷體" panose="03000509000000000000" pitchFamily="65" charset="-120"/>
                <a:cs typeface="Times New Roman" panose="02020603050405020304" pitchFamily="18" charset="0"/>
              </a:rPr>
              <a:t>接著要離開編輯模式，按下「</a:t>
            </a:r>
            <a:r>
              <a:rPr lang="en-US" altLang="zh-TW" sz="2500" dirty="0" err="1">
                <a:latin typeface="Times New Roman" panose="02020603050405020304" pitchFamily="18" charset="0"/>
                <a:ea typeface="標楷體" panose="03000509000000000000" pitchFamily="65" charset="-120"/>
                <a:cs typeface="Times New Roman" panose="02020603050405020304" pitchFamily="18" charset="0"/>
              </a:rPr>
              <a:t>Ctrl+X</a:t>
            </a:r>
            <a:r>
              <a:rPr lang="zh-TW" altLang="en-US" sz="2500" dirty="0">
                <a:latin typeface="Times New Roman" panose="02020603050405020304" pitchFamily="18" charset="0"/>
                <a:ea typeface="標楷體" panose="03000509000000000000" pitchFamily="65" charset="-120"/>
                <a:cs typeface="Times New Roman" panose="02020603050405020304" pitchFamily="18" charset="0"/>
              </a:rPr>
              <a:t>」鍵，便能離開文件編輯模式，如下圖所示。到這邊已經建立完成</a:t>
            </a:r>
            <a:r>
              <a:rPr lang="en-US" altLang="zh-TW" sz="2500" dirty="0">
                <a:latin typeface="Times New Roman" panose="02020603050405020304" pitchFamily="18" charset="0"/>
                <a:ea typeface="標楷體" panose="03000509000000000000" pitchFamily="65" charset="-120"/>
                <a:cs typeface="Times New Roman" panose="02020603050405020304" pitchFamily="18" charset="0"/>
              </a:rPr>
              <a:t>python</a:t>
            </a:r>
            <a:r>
              <a:rPr lang="zh-TW" altLang="en-US" sz="2500" dirty="0">
                <a:latin typeface="Times New Roman" panose="02020603050405020304" pitchFamily="18" charset="0"/>
                <a:ea typeface="標楷體" panose="03000509000000000000" pitchFamily="65" charset="-120"/>
                <a:cs typeface="Times New Roman" panose="02020603050405020304" pitchFamily="18" charset="0"/>
              </a:rPr>
              <a:t>檔案</a:t>
            </a:r>
            <a:endParaRPr lang="en-US" altLang="zh-TW" sz="2500" dirty="0">
              <a:latin typeface="Times New Roman" panose="02020603050405020304" pitchFamily="18" charset="0"/>
              <a:ea typeface="標楷體" panose="03000509000000000000" pitchFamily="65" charset="-120"/>
              <a:cs typeface="Times New Roman" panose="02020603050405020304" pitchFamily="18" charset="0"/>
            </a:endParaRPr>
          </a:p>
        </p:txBody>
      </p:sp>
    </p:spTree>
    <p:extLst>
      <p:ext uri="{BB962C8B-B14F-4D97-AF65-F5344CB8AC3E}">
        <p14:creationId xmlns:p14="http://schemas.microsoft.com/office/powerpoint/2010/main" val="7854092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3362168" y="2944238"/>
            <a:ext cx="4371322" cy="742545"/>
          </a:xfrm>
        </p:spPr>
        <p:txBody>
          <a:bodyPr>
            <a:noAutofit/>
          </a:bodyPr>
          <a:lstStyle/>
          <a:p>
            <a:r>
              <a:rPr lang="zh-TW" altLang="en-US" sz="4500">
                <a:solidFill>
                  <a:schemeClr val="tx1"/>
                </a:solidFill>
              </a:rPr>
              <a:t>實驗操作步驟</a:t>
            </a:r>
            <a:endParaRPr lang="zh-TW" altLang="en-US" sz="4500" dirty="0">
              <a:solidFill>
                <a:schemeClr val="tx1"/>
              </a:solidFill>
            </a:endParaRPr>
          </a:p>
        </p:txBody>
      </p:sp>
    </p:spTree>
    <p:extLst>
      <p:ext uri="{BB962C8B-B14F-4D97-AF65-F5344CB8AC3E}">
        <p14:creationId xmlns:p14="http://schemas.microsoft.com/office/powerpoint/2010/main" val="1142928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solidFill>
                  <a:schemeClr val="tx1"/>
                </a:solidFill>
              </a:rPr>
              <a:t>Step1:</a:t>
            </a:r>
            <a:r>
              <a:rPr lang="zh-TW" altLang="en-US" dirty="0">
                <a:solidFill>
                  <a:schemeClr val="tx1"/>
                </a:solidFill>
              </a:rPr>
              <a:t>查詢</a:t>
            </a:r>
            <a:r>
              <a:rPr lang="en-US" altLang="zh-TW" dirty="0" err="1">
                <a:solidFill>
                  <a:schemeClr val="tx1"/>
                </a:solidFill>
              </a:rPr>
              <a:t>ip</a:t>
            </a:r>
            <a:endParaRPr lang="zh-TW" altLang="en-US" dirty="0">
              <a:solidFill>
                <a:schemeClr val="tx1"/>
              </a:solidFill>
            </a:endParaRPr>
          </a:p>
        </p:txBody>
      </p:sp>
      <p:pic>
        <p:nvPicPr>
          <p:cNvPr id="5" name="內容版面配置區 4"/>
          <p:cNvPicPr>
            <a:picLocks noGrp="1" noChangeAspect="1"/>
          </p:cNvPicPr>
          <p:nvPr>
            <p:ph idx="1"/>
          </p:nvPr>
        </p:nvPicPr>
        <p:blipFill>
          <a:blip r:embed="rId2"/>
          <a:stretch>
            <a:fillRect/>
          </a:stretch>
        </p:blipFill>
        <p:spPr>
          <a:xfrm>
            <a:off x="3257375" y="1987890"/>
            <a:ext cx="5738210" cy="4022725"/>
          </a:xfrm>
          <a:prstGeom prst="rect">
            <a:avLst/>
          </a:prstGeom>
        </p:spPr>
      </p:pic>
      <p:sp>
        <p:nvSpPr>
          <p:cNvPr id="6" name="文字方塊 5"/>
          <p:cNvSpPr txBox="1"/>
          <p:nvPr/>
        </p:nvSpPr>
        <p:spPr>
          <a:xfrm>
            <a:off x="5985164" y="2419927"/>
            <a:ext cx="2429163" cy="369332"/>
          </a:xfrm>
          <a:prstGeom prst="rect">
            <a:avLst/>
          </a:prstGeom>
          <a:noFill/>
        </p:spPr>
        <p:txBody>
          <a:bodyPr wrap="square" rtlCol="0">
            <a:spAutoFit/>
          </a:bodyPr>
          <a:lstStyle/>
          <a:p>
            <a:endParaRPr lang="zh-TW" altLang="en-US"/>
          </a:p>
        </p:txBody>
      </p:sp>
      <p:sp>
        <p:nvSpPr>
          <p:cNvPr id="3" name="文字方塊 2"/>
          <p:cNvSpPr txBox="1"/>
          <p:nvPr/>
        </p:nvSpPr>
        <p:spPr>
          <a:xfrm>
            <a:off x="658862" y="1681263"/>
            <a:ext cx="3722254" cy="646331"/>
          </a:xfrm>
          <a:prstGeom prst="rect">
            <a:avLst/>
          </a:prstGeom>
          <a:noFill/>
        </p:spPr>
        <p:txBody>
          <a:bodyPr wrap="square" rtlCol="0">
            <a:spAutoFit/>
          </a:bodyPr>
          <a:lstStyle/>
          <a:p>
            <a:pPr marL="342900" indent="-342900">
              <a:buFont typeface="+mj-lt"/>
              <a:buAutoNum type="arabicPeriod"/>
            </a:pPr>
            <a:r>
              <a:rPr lang="zh-TW" altLang="en-US" dirty="0">
                <a:latin typeface="Times New Roman" panose="02020603050405020304" pitchFamily="18" charset="0"/>
                <a:ea typeface="標楷體" panose="03000509000000000000" pitchFamily="65" charset="-120"/>
                <a:cs typeface="Times New Roman" panose="02020603050405020304" pitchFamily="18" charset="0"/>
              </a:rPr>
              <a:t>在虛擬機中的</a:t>
            </a:r>
            <a:r>
              <a:rPr lang="en-US" altLang="zh-TW" dirty="0" err="1">
                <a:latin typeface="Times New Roman" panose="02020603050405020304" pitchFamily="18" charset="0"/>
                <a:ea typeface="標楷體" panose="03000509000000000000" pitchFamily="65" charset="-120"/>
                <a:cs typeface="Times New Roman" panose="02020603050405020304" pitchFamily="18" charset="0"/>
              </a:rPr>
              <a:t>ubuntu</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中打開終機</a:t>
            </a:r>
            <a:endParaRPr lang="en-US" altLang="zh-TW" dirty="0">
              <a:latin typeface="Times New Roman" panose="02020603050405020304" pitchFamily="18" charset="0"/>
              <a:ea typeface="標楷體" panose="03000509000000000000" pitchFamily="65" charset="-120"/>
              <a:cs typeface="Times New Roman" panose="02020603050405020304" pitchFamily="18" charset="0"/>
            </a:endParaRPr>
          </a:p>
          <a:p>
            <a:pPr marL="342900" indent="-342900">
              <a:buFont typeface="+mj-lt"/>
              <a:buAutoNum type="arabicPeriod"/>
            </a:pPr>
            <a:endParaRPr lang="zh-TW" altLang="en-US" dirty="0">
              <a:latin typeface="Times New Roman" panose="02020603050405020304" pitchFamily="18" charset="0"/>
              <a:ea typeface="標楷體" panose="03000509000000000000" pitchFamily="65" charset="-120"/>
              <a:cs typeface="Times New Roman" panose="02020603050405020304" pitchFamily="18" charset="0"/>
            </a:endParaRPr>
          </a:p>
        </p:txBody>
      </p:sp>
    </p:spTree>
    <p:extLst>
      <p:ext uri="{BB962C8B-B14F-4D97-AF65-F5344CB8AC3E}">
        <p14:creationId xmlns:p14="http://schemas.microsoft.com/office/powerpoint/2010/main" val="35587228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solidFill>
                  <a:schemeClr val="tx1"/>
                </a:solidFill>
              </a:rPr>
              <a:t>Step2:</a:t>
            </a:r>
            <a:r>
              <a:rPr lang="zh-TW" altLang="en-US" dirty="0">
                <a:solidFill>
                  <a:schemeClr val="tx1"/>
                </a:solidFill>
              </a:rPr>
              <a:t>得知</a:t>
            </a:r>
            <a:r>
              <a:rPr lang="en-US" altLang="zh-TW" dirty="0">
                <a:solidFill>
                  <a:schemeClr val="tx1"/>
                </a:solidFill>
              </a:rPr>
              <a:t>IP</a:t>
            </a:r>
            <a:r>
              <a:rPr lang="zh-TW" altLang="en-US" dirty="0">
                <a:solidFill>
                  <a:schemeClr val="tx1"/>
                </a:solidFill>
              </a:rPr>
              <a:t>位置</a:t>
            </a:r>
          </a:p>
        </p:txBody>
      </p:sp>
      <p:sp>
        <p:nvSpPr>
          <p:cNvPr id="6" name="文字方塊 5"/>
          <p:cNvSpPr txBox="1"/>
          <p:nvPr/>
        </p:nvSpPr>
        <p:spPr>
          <a:xfrm>
            <a:off x="5985164" y="2419927"/>
            <a:ext cx="2429163" cy="369332"/>
          </a:xfrm>
          <a:prstGeom prst="rect">
            <a:avLst/>
          </a:prstGeom>
          <a:noFill/>
        </p:spPr>
        <p:txBody>
          <a:bodyPr wrap="square" rtlCol="0">
            <a:spAutoFit/>
          </a:bodyPr>
          <a:lstStyle/>
          <a:p>
            <a:endParaRPr lang="zh-TW" altLang="en-US"/>
          </a:p>
        </p:txBody>
      </p:sp>
      <p:sp>
        <p:nvSpPr>
          <p:cNvPr id="3" name="文字方塊 2"/>
          <p:cNvSpPr txBox="1"/>
          <p:nvPr/>
        </p:nvSpPr>
        <p:spPr>
          <a:xfrm>
            <a:off x="677334" y="1737360"/>
            <a:ext cx="3722254" cy="2585323"/>
          </a:xfrm>
          <a:prstGeom prst="rect">
            <a:avLst/>
          </a:prstGeom>
          <a:noFill/>
        </p:spPr>
        <p:txBody>
          <a:bodyPr wrap="square" rtlCol="0">
            <a:spAutoFit/>
          </a:bodyPr>
          <a:lstStyle/>
          <a:p>
            <a:r>
              <a:rPr lang="en-US" altLang="zh-TW" dirty="0">
                <a:latin typeface="Times New Roman" panose="02020603050405020304" pitchFamily="18" charset="0"/>
                <a:ea typeface="標楷體" panose="03000509000000000000" pitchFamily="65" charset="-120"/>
                <a:cs typeface="Times New Roman" panose="02020603050405020304" pitchFamily="18" charset="0"/>
              </a:rPr>
              <a:t>2. </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在終端機中輸入</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a:t>
            </a:r>
          </a:p>
          <a:p>
            <a:r>
              <a:rPr lang="en-US" altLang="zh-TW" dirty="0" err="1">
                <a:latin typeface="Times New Roman" panose="02020603050405020304" pitchFamily="18" charset="0"/>
                <a:ea typeface="標楷體" panose="03000509000000000000" pitchFamily="65" charset="-120"/>
                <a:cs typeface="Times New Roman" panose="02020603050405020304" pitchFamily="18" charset="0"/>
              </a:rPr>
              <a:t>ifconfig</a:t>
            </a:r>
            <a:endParaRPr lang="en-US" altLang="zh-TW" dirty="0">
              <a:latin typeface="Times New Roman" panose="02020603050405020304" pitchFamily="18" charset="0"/>
              <a:ea typeface="標楷體" panose="03000509000000000000" pitchFamily="65" charset="-120"/>
              <a:cs typeface="Times New Roman" panose="02020603050405020304" pitchFamily="18" charset="0"/>
            </a:endParaRPr>
          </a:p>
          <a:p>
            <a:r>
              <a:rPr lang="zh-TW" altLang="en-US" dirty="0">
                <a:latin typeface="Times New Roman" panose="02020603050405020304" pitchFamily="18" charset="0"/>
                <a:ea typeface="標楷體" panose="03000509000000000000" pitchFamily="65" charset="-120"/>
                <a:cs typeface="Times New Roman" panose="02020603050405020304" pitchFamily="18" charset="0"/>
              </a:rPr>
              <a:t>進行</a:t>
            </a:r>
            <a:r>
              <a:rPr lang="en-US" altLang="zh-TW" dirty="0" err="1">
                <a:latin typeface="Times New Roman" panose="02020603050405020304" pitchFamily="18" charset="0"/>
                <a:ea typeface="標楷體" panose="03000509000000000000" pitchFamily="65" charset="-120"/>
                <a:cs typeface="Times New Roman" panose="02020603050405020304" pitchFamily="18" charset="0"/>
              </a:rPr>
              <a:t>ip</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位置的查詢</a:t>
            </a:r>
            <a:endParaRPr lang="en-US" altLang="zh-TW" dirty="0">
              <a:latin typeface="Times New Roman" panose="02020603050405020304" pitchFamily="18" charset="0"/>
              <a:ea typeface="標楷體" panose="03000509000000000000" pitchFamily="65" charset="-120"/>
              <a:cs typeface="Times New Roman" panose="02020603050405020304" pitchFamily="18" charset="0"/>
            </a:endParaRPr>
          </a:p>
          <a:p>
            <a:endParaRPr lang="en-US" altLang="zh-TW" dirty="0">
              <a:latin typeface="Times New Roman" panose="02020603050405020304" pitchFamily="18" charset="0"/>
              <a:ea typeface="標楷體" panose="03000509000000000000" pitchFamily="65" charset="-120"/>
              <a:cs typeface="Times New Roman" panose="02020603050405020304" pitchFamily="18" charset="0"/>
            </a:endParaRPr>
          </a:p>
          <a:p>
            <a:endParaRPr lang="en-US" altLang="zh-TW" dirty="0">
              <a:latin typeface="Times New Roman" panose="02020603050405020304" pitchFamily="18" charset="0"/>
              <a:ea typeface="標楷體" panose="03000509000000000000" pitchFamily="65" charset="-120"/>
              <a:cs typeface="Times New Roman" panose="02020603050405020304" pitchFamily="18" charset="0"/>
            </a:endParaRPr>
          </a:p>
          <a:p>
            <a:r>
              <a:rPr lang="zh-TW" altLang="en-US" dirty="0">
                <a:latin typeface="Times New Roman" panose="02020603050405020304" pitchFamily="18" charset="0"/>
                <a:ea typeface="標楷體" panose="03000509000000000000" pitchFamily="65" charset="-120"/>
                <a:cs typeface="Times New Roman" panose="02020603050405020304" pitchFamily="18" charset="0"/>
              </a:rPr>
              <a:t>最後可以看到</a:t>
            </a:r>
            <a:r>
              <a:rPr lang="en-US" altLang="zh-TW" dirty="0" err="1">
                <a:latin typeface="Times New Roman" panose="02020603050405020304" pitchFamily="18" charset="0"/>
                <a:ea typeface="標楷體" panose="03000509000000000000" pitchFamily="65" charset="-120"/>
                <a:cs typeface="Times New Roman" panose="02020603050405020304" pitchFamily="18" charset="0"/>
              </a:rPr>
              <a:t>ip</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位置為</a:t>
            </a:r>
            <a:endParaRPr lang="en-US" altLang="zh-TW" dirty="0">
              <a:latin typeface="Times New Roman" panose="02020603050405020304" pitchFamily="18" charset="0"/>
              <a:ea typeface="標楷體" panose="03000509000000000000" pitchFamily="65" charset="-120"/>
              <a:cs typeface="Times New Roman" panose="02020603050405020304" pitchFamily="18" charset="0"/>
            </a:endParaRPr>
          </a:p>
          <a:p>
            <a:r>
              <a:rPr lang="zh-TW" altLang="en-US" dirty="0">
                <a:latin typeface="Times New Roman" panose="02020603050405020304" pitchFamily="18" charset="0"/>
                <a:ea typeface="標楷體" panose="03000509000000000000" pitchFamily="65" charset="-120"/>
                <a:cs typeface="Times New Roman" panose="02020603050405020304" pitchFamily="18" charset="0"/>
              </a:rPr>
              <a:t>紅色框處</a:t>
            </a:r>
            <a:endParaRPr lang="en-US" altLang="zh-TW" dirty="0">
              <a:latin typeface="Times New Roman" panose="02020603050405020304" pitchFamily="18" charset="0"/>
              <a:ea typeface="標楷體" panose="03000509000000000000" pitchFamily="65" charset="-120"/>
              <a:cs typeface="Times New Roman" panose="02020603050405020304" pitchFamily="18" charset="0"/>
            </a:endParaRPr>
          </a:p>
          <a:p>
            <a:endParaRPr lang="en-US" altLang="zh-TW" dirty="0">
              <a:latin typeface="Times New Roman" panose="02020603050405020304" pitchFamily="18" charset="0"/>
              <a:ea typeface="標楷體" panose="03000509000000000000" pitchFamily="65" charset="-120"/>
              <a:cs typeface="Times New Roman" panose="02020603050405020304" pitchFamily="18" charset="0"/>
            </a:endParaRPr>
          </a:p>
          <a:p>
            <a:pPr marL="342900" indent="-342900">
              <a:buFont typeface="+mj-lt"/>
              <a:buAutoNum type="arabicPeriod"/>
            </a:pPr>
            <a:endParaRPr lang="zh-TW" altLang="en-US" dirty="0">
              <a:latin typeface="Times New Roman" panose="02020603050405020304" pitchFamily="18" charset="0"/>
              <a:ea typeface="標楷體" panose="03000509000000000000" pitchFamily="65" charset="-120"/>
              <a:cs typeface="Times New Roman" panose="02020603050405020304" pitchFamily="18" charset="0"/>
            </a:endParaRPr>
          </a:p>
        </p:txBody>
      </p:sp>
      <p:grpSp>
        <p:nvGrpSpPr>
          <p:cNvPr id="13" name="群組 12"/>
          <p:cNvGrpSpPr/>
          <p:nvPr/>
        </p:nvGrpSpPr>
        <p:grpSpPr>
          <a:xfrm>
            <a:off x="3066473" y="1493959"/>
            <a:ext cx="6394862" cy="4736667"/>
            <a:chOff x="3066473" y="1493959"/>
            <a:chExt cx="6394862" cy="4736667"/>
          </a:xfrm>
        </p:grpSpPr>
        <p:grpSp>
          <p:nvGrpSpPr>
            <p:cNvPr id="9" name="群組 8"/>
            <p:cNvGrpSpPr/>
            <p:nvPr/>
          </p:nvGrpSpPr>
          <p:grpSpPr>
            <a:xfrm>
              <a:off x="3352077" y="1493959"/>
              <a:ext cx="6109258" cy="4736667"/>
              <a:chOff x="3352077" y="1493959"/>
              <a:chExt cx="6109258" cy="4736667"/>
            </a:xfrm>
          </p:grpSpPr>
          <p:pic>
            <p:nvPicPr>
              <p:cNvPr id="7" name="圖片 6"/>
              <p:cNvPicPr>
                <a:picLocks noChangeAspect="1"/>
              </p:cNvPicPr>
              <p:nvPr/>
            </p:nvPicPr>
            <p:blipFill>
              <a:blip r:embed="rId2"/>
              <a:stretch>
                <a:fillRect/>
              </a:stretch>
            </p:blipFill>
            <p:spPr>
              <a:xfrm>
                <a:off x="3352077" y="1493959"/>
                <a:ext cx="6109258" cy="4736667"/>
              </a:xfrm>
              <a:prstGeom prst="rect">
                <a:avLst/>
              </a:prstGeom>
            </p:spPr>
          </p:pic>
          <p:sp>
            <p:nvSpPr>
              <p:cNvPr id="8" name="矩形 7"/>
              <p:cNvSpPr/>
              <p:nvPr/>
            </p:nvSpPr>
            <p:spPr>
              <a:xfrm>
                <a:off x="4601249" y="2676273"/>
                <a:ext cx="1182254" cy="156958"/>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cxnSp>
          <p:nvCxnSpPr>
            <p:cNvPr id="11" name="直線單箭頭接點 10"/>
            <p:cNvCxnSpPr>
              <a:endCxn id="8" idx="1"/>
            </p:cNvCxnSpPr>
            <p:nvPr/>
          </p:nvCxnSpPr>
          <p:spPr>
            <a:xfrm flipV="1">
              <a:off x="3066473" y="2754752"/>
              <a:ext cx="1534776" cy="385612"/>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7580920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25884" y="261262"/>
            <a:ext cx="8596668" cy="1320800"/>
          </a:xfrm>
        </p:spPr>
        <p:txBody>
          <a:bodyPr/>
          <a:lstStyle/>
          <a:p>
            <a:r>
              <a:rPr lang="en-US" altLang="zh-TW" dirty="0">
                <a:solidFill>
                  <a:schemeClr val="tx1"/>
                </a:solidFill>
              </a:rPr>
              <a:t>Step3:</a:t>
            </a:r>
            <a:r>
              <a:rPr lang="zh-TW" altLang="en-US" dirty="0">
                <a:solidFill>
                  <a:schemeClr val="tx1"/>
                </a:solidFill>
              </a:rPr>
              <a:t>更改</a:t>
            </a:r>
            <a:r>
              <a:rPr lang="en-US" altLang="zh-TW" dirty="0" err="1">
                <a:solidFill>
                  <a:schemeClr val="tx1"/>
                </a:solidFill>
              </a:rPr>
              <a:t>ip</a:t>
            </a:r>
            <a:r>
              <a:rPr lang="zh-TW" altLang="en-US" dirty="0">
                <a:solidFill>
                  <a:schemeClr val="tx1"/>
                </a:solidFill>
              </a:rPr>
              <a:t>及程式碼</a:t>
            </a:r>
            <a:endParaRPr lang="en-US" altLang="zh-TW" dirty="0">
              <a:solidFill>
                <a:schemeClr val="tx1"/>
              </a:solidFill>
            </a:endParaRPr>
          </a:p>
        </p:txBody>
      </p:sp>
      <p:sp>
        <p:nvSpPr>
          <p:cNvPr id="6" name="文字方塊 5"/>
          <p:cNvSpPr txBox="1"/>
          <p:nvPr/>
        </p:nvSpPr>
        <p:spPr>
          <a:xfrm>
            <a:off x="5985164" y="2419927"/>
            <a:ext cx="2429163" cy="369332"/>
          </a:xfrm>
          <a:prstGeom prst="rect">
            <a:avLst/>
          </a:prstGeom>
          <a:noFill/>
        </p:spPr>
        <p:txBody>
          <a:bodyPr wrap="square" rtlCol="0">
            <a:spAutoFit/>
          </a:bodyPr>
          <a:lstStyle/>
          <a:p>
            <a:endParaRPr lang="zh-TW" altLang="en-US"/>
          </a:p>
        </p:txBody>
      </p:sp>
      <p:sp>
        <p:nvSpPr>
          <p:cNvPr id="3" name="文字方塊 2"/>
          <p:cNvSpPr txBox="1"/>
          <p:nvPr/>
        </p:nvSpPr>
        <p:spPr>
          <a:xfrm>
            <a:off x="683492" y="1726413"/>
            <a:ext cx="3722254" cy="3970318"/>
          </a:xfrm>
          <a:prstGeom prst="rect">
            <a:avLst/>
          </a:prstGeom>
          <a:noFill/>
        </p:spPr>
        <p:txBody>
          <a:bodyPr wrap="square" rtlCol="0">
            <a:spAutoFit/>
          </a:bodyPr>
          <a:lstStyle/>
          <a:p>
            <a:pPr marL="342900" indent="-342900">
              <a:buFont typeface="+mj-lt"/>
              <a:buAutoNum type="arabicPeriod"/>
            </a:pPr>
            <a:r>
              <a:rPr lang="zh-TW" altLang="en-US" dirty="0">
                <a:latin typeface="Times New Roman" panose="02020603050405020304" pitchFamily="18" charset="0"/>
                <a:ea typeface="標楷體" panose="03000509000000000000" pitchFamily="65" charset="-120"/>
                <a:cs typeface="Times New Roman" panose="02020603050405020304" pitchFamily="18" charset="0"/>
              </a:rPr>
              <a:t>在虛擬機中打開控制程式</a:t>
            </a:r>
            <a:endParaRPr lang="en-US" altLang="zh-TW" dirty="0">
              <a:latin typeface="Times New Roman" panose="02020603050405020304" pitchFamily="18" charset="0"/>
              <a:ea typeface="標楷體" panose="03000509000000000000" pitchFamily="65" charset="-120"/>
              <a:cs typeface="Times New Roman" panose="02020603050405020304" pitchFamily="18" charset="0"/>
            </a:endParaRPr>
          </a:p>
          <a:p>
            <a:pPr marL="342900" indent="-342900">
              <a:buFont typeface="+mj-lt"/>
              <a:buAutoNum type="arabicPeriod"/>
            </a:pPr>
            <a:r>
              <a:rPr lang="zh-TW" altLang="en-US" dirty="0">
                <a:latin typeface="Times New Roman" panose="02020603050405020304" pitchFamily="18" charset="0"/>
                <a:ea typeface="標楷體" panose="03000509000000000000" pitchFamily="65" charset="-120"/>
                <a:cs typeface="Times New Roman" panose="02020603050405020304" pitchFamily="18" charset="0"/>
              </a:rPr>
              <a:t>紅色框處輸入剛剛查詢到</a:t>
            </a:r>
            <a:endParaRPr lang="en-US" altLang="zh-TW" dirty="0">
              <a:latin typeface="Times New Roman" panose="02020603050405020304" pitchFamily="18" charset="0"/>
              <a:ea typeface="標楷體" panose="03000509000000000000" pitchFamily="65" charset="-120"/>
              <a:cs typeface="Times New Roman" panose="02020603050405020304" pitchFamily="18" charset="0"/>
            </a:endParaRPr>
          </a:p>
          <a:p>
            <a:r>
              <a:rPr lang="zh-TW" altLang="en-US" dirty="0">
                <a:latin typeface="Times New Roman" panose="02020603050405020304" pitchFamily="18" charset="0"/>
                <a:ea typeface="標楷體" panose="03000509000000000000" pitchFamily="65" charset="-120"/>
                <a:cs typeface="Times New Roman" panose="02020603050405020304" pitchFamily="18" charset="0"/>
              </a:rPr>
              <a:t>的</a:t>
            </a:r>
            <a:r>
              <a:rPr lang="en-US" altLang="zh-TW" dirty="0" err="1">
                <a:latin typeface="Times New Roman" panose="02020603050405020304" pitchFamily="18" charset="0"/>
                <a:ea typeface="標楷體" panose="03000509000000000000" pitchFamily="65" charset="-120"/>
                <a:cs typeface="Times New Roman" panose="02020603050405020304" pitchFamily="18" charset="0"/>
              </a:rPr>
              <a:t>ip</a:t>
            </a:r>
            <a:endParaRPr lang="en-US" altLang="zh-TW" dirty="0">
              <a:latin typeface="Times New Roman" panose="02020603050405020304" pitchFamily="18" charset="0"/>
              <a:ea typeface="標楷體" panose="03000509000000000000" pitchFamily="65" charset="-120"/>
              <a:cs typeface="Times New Roman" panose="02020603050405020304" pitchFamily="18" charset="0"/>
            </a:endParaRPr>
          </a:p>
          <a:p>
            <a:pPr marL="342900" indent="-342900">
              <a:buAutoNum type="arabicPeriod" startAt="3"/>
            </a:pPr>
            <a:r>
              <a:rPr lang="zh-TW" altLang="en-US" dirty="0">
                <a:latin typeface="Times New Roman" panose="02020603050405020304" pitchFamily="18" charset="0"/>
                <a:ea typeface="標楷體" panose="03000509000000000000" pitchFamily="65" charset="-120"/>
                <a:cs typeface="Times New Roman" panose="02020603050405020304" pitchFamily="18" charset="0"/>
              </a:rPr>
              <a:t>紅色框處的架構為</a:t>
            </a:r>
            <a:endParaRPr lang="en-US" altLang="zh-TW" dirty="0">
              <a:latin typeface="Times New Roman" panose="02020603050405020304" pitchFamily="18" charset="0"/>
              <a:ea typeface="標楷體" panose="03000509000000000000" pitchFamily="65" charset="-120"/>
              <a:cs typeface="Times New Roman" panose="02020603050405020304" pitchFamily="18" charset="0"/>
            </a:endParaRPr>
          </a:p>
          <a:p>
            <a:r>
              <a:rPr lang="en-US" altLang="zh-TW" dirty="0" err="1">
                <a:latin typeface="Times New Roman" panose="02020603050405020304" pitchFamily="18" charset="0"/>
                <a:ea typeface="標楷體" panose="03000509000000000000" pitchFamily="65" charset="-120"/>
                <a:cs typeface="Times New Roman" panose="02020603050405020304" pitchFamily="18" charset="0"/>
              </a:rPr>
              <a:t>Ip</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 </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address(</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查詢到的</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)+port(</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自訂</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a:t>
            </a:r>
          </a:p>
          <a:p>
            <a:r>
              <a:rPr lang="en-US" altLang="zh-TW" dirty="0">
                <a:latin typeface="Times New Roman" panose="02020603050405020304" pitchFamily="18" charset="0"/>
                <a:ea typeface="標楷體" panose="03000509000000000000" pitchFamily="65" charset="-120"/>
                <a:cs typeface="Times New Roman" panose="02020603050405020304" pitchFamily="18" charset="0"/>
              </a:rPr>
              <a:t>port</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設定為</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4</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碼，在這邊可以隨意設置，但須與機器人上的相同</a:t>
            </a:r>
            <a:endParaRPr lang="en-US" altLang="zh-TW" dirty="0">
              <a:latin typeface="Times New Roman" panose="02020603050405020304" pitchFamily="18" charset="0"/>
              <a:ea typeface="標楷體" panose="03000509000000000000" pitchFamily="65" charset="-120"/>
              <a:cs typeface="Times New Roman" panose="02020603050405020304" pitchFamily="18" charset="0"/>
            </a:endParaRPr>
          </a:p>
          <a:p>
            <a:r>
              <a:rPr lang="en-US" altLang="zh-TW" dirty="0">
                <a:latin typeface="Times New Roman" panose="02020603050405020304" pitchFamily="18" charset="0"/>
                <a:ea typeface="標楷體" panose="03000509000000000000" pitchFamily="65" charset="-120"/>
                <a:cs typeface="Times New Roman" panose="02020603050405020304" pitchFamily="18" charset="0"/>
              </a:rPr>
              <a:t>4.  </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把此定理需要之控制程式貼入</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fuzzy.py</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中</a:t>
            </a:r>
            <a:endParaRPr lang="en-US" altLang="zh-TW" dirty="0">
              <a:latin typeface="Times New Roman" panose="02020603050405020304" pitchFamily="18" charset="0"/>
              <a:ea typeface="標楷體" panose="03000509000000000000" pitchFamily="65" charset="-120"/>
              <a:cs typeface="Times New Roman" panose="02020603050405020304" pitchFamily="18" charset="0"/>
            </a:endParaRPr>
          </a:p>
          <a:p>
            <a:endParaRPr lang="en-US" altLang="zh-TW" dirty="0">
              <a:latin typeface="Times New Roman" panose="02020603050405020304" pitchFamily="18" charset="0"/>
              <a:ea typeface="標楷體" panose="03000509000000000000" pitchFamily="65" charset="-120"/>
              <a:cs typeface="Times New Roman" panose="02020603050405020304" pitchFamily="18" charset="0"/>
            </a:endParaRPr>
          </a:p>
          <a:p>
            <a:endParaRPr lang="en-US" altLang="zh-TW" dirty="0">
              <a:latin typeface="Times New Roman" panose="02020603050405020304" pitchFamily="18" charset="0"/>
              <a:ea typeface="標楷體" panose="03000509000000000000" pitchFamily="65" charset="-120"/>
              <a:cs typeface="Times New Roman" panose="02020603050405020304" pitchFamily="18" charset="0"/>
            </a:endParaRPr>
          </a:p>
          <a:p>
            <a:endParaRPr lang="en-US" altLang="zh-TW" dirty="0">
              <a:latin typeface="Times New Roman" panose="02020603050405020304" pitchFamily="18" charset="0"/>
              <a:ea typeface="標楷體" panose="03000509000000000000" pitchFamily="65" charset="-120"/>
              <a:cs typeface="Times New Roman" panose="02020603050405020304" pitchFamily="18" charset="0"/>
            </a:endParaRPr>
          </a:p>
          <a:p>
            <a:endParaRPr lang="en-US" altLang="zh-TW" dirty="0">
              <a:latin typeface="Times New Roman" panose="02020603050405020304" pitchFamily="18" charset="0"/>
              <a:ea typeface="標楷體" panose="03000509000000000000" pitchFamily="65" charset="-120"/>
              <a:cs typeface="Times New Roman" panose="02020603050405020304" pitchFamily="18" charset="0"/>
            </a:endParaRPr>
          </a:p>
          <a:p>
            <a:endParaRPr lang="zh-TW" altLang="en-US" dirty="0">
              <a:latin typeface="Times New Roman" panose="02020603050405020304" pitchFamily="18" charset="0"/>
              <a:ea typeface="標楷體" panose="03000509000000000000" pitchFamily="65" charset="-120"/>
              <a:cs typeface="Times New Roman" panose="02020603050405020304" pitchFamily="18" charset="0"/>
            </a:endParaRPr>
          </a:p>
        </p:txBody>
      </p:sp>
      <p:grpSp>
        <p:nvGrpSpPr>
          <p:cNvPr id="15" name="群組 14"/>
          <p:cNvGrpSpPr/>
          <p:nvPr/>
        </p:nvGrpSpPr>
        <p:grpSpPr>
          <a:xfrm>
            <a:off x="3694545" y="951345"/>
            <a:ext cx="7061797" cy="4921395"/>
            <a:chOff x="3694545" y="951345"/>
            <a:chExt cx="7061797" cy="4921395"/>
          </a:xfrm>
        </p:grpSpPr>
        <p:grpSp>
          <p:nvGrpSpPr>
            <p:cNvPr id="10" name="群組 9"/>
            <p:cNvGrpSpPr/>
            <p:nvPr/>
          </p:nvGrpSpPr>
          <p:grpSpPr>
            <a:xfrm>
              <a:off x="4408825" y="951345"/>
              <a:ext cx="6347517" cy="4921395"/>
              <a:chOff x="4408825" y="951345"/>
              <a:chExt cx="6347517" cy="4921395"/>
            </a:xfrm>
          </p:grpSpPr>
          <p:pic>
            <p:nvPicPr>
              <p:cNvPr id="8" name="圖片 7"/>
              <p:cNvPicPr>
                <a:picLocks noChangeAspect="1"/>
              </p:cNvPicPr>
              <p:nvPr/>
            </p:nvPicPr>
            <p:blipFill>
              <a:blip r:embed="rId2"/>
              <a:stretch>
                <a:fillRect/>
              </a:stretch>
            </p:blipFill>
            <p:spPr>
              <a:xfrm>
                <a:off x="4408825" y="951345"/>
                <a:ext cx="6347517" cy="4921395"/>
              </a:xfrm>
              <a:prstGeom prst="rect">
                <a:avLst/>
              </a:prstGeom>
            </p:spPr>
          </p:pic>
          <p:sp>
            <p:nvSpPr>
              <p:cNvPr id="9" name="矩形 8"/>
              <p:cNvSpPr/>
              <p:nvPr/>
            </p:nvSpPr>
            <p:spPr>
              <a:xfrm>
                <a:off x="5153891" y="3961547"/>
                <a:ext cx="2225964" cy="193963"/>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cxnSp>
          <p:nvCxnSpPr>
            <p:cNvPr id="12" name="直線單箭頭接點 11"/>
            <p:cNvCxnSpPr>
              <a:endCxn id="9" idx="1"/>
            </p:cNvCxnSpPr>
            <p:nvPr/>
          </p:nvCxnSpPr>
          <p:spPr>
            <a:xfrm>
              <a:off x="3694545" y="3435927"/>
              <a:ext cx="1459346" cy="622602"/>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436831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p:cNvPicPr>
            <a:picLocks noChangeAspect="1"/>
          </p:cNvPicPr>
          <p:nvPr/>
        </p:nvPicPr>
        <p:blipFill>
          <a:blip r:embed="rId2"/>
          <a:stretch>
            <a:fillRect/>
          </a:stretch>
        </p:blipFill>
        <p:spPr>
          <a:xfrm>
            <a:off x="461686" y="1685562"/>
            <a:ext cx="4513982" cy="3768310"/>
          </a:xfrm>
          <a:prstGeom prst="rect">
            <a:avLst/>
          </a:prstGeom>
        </p:spPr>
      </p:pic>
      <p:sp>
        <p:nvSpPr>
          <p:cNvPr id="2" name="標題 1"/>
          <p:cNvSpPr>
            <a:spLocks noGrp="1"/>
          </p:cNvSpPr>
          <p:nvPr>
            <p:ph type="title"/>
          </p:nvPr>
        </p:nvSpPr>
        <p:spPr>
          <a:xfrm>
            <a:off x="381770" y="378630"/>
            <a:ext cx="8596668" cy="1320800"/>
          </a:xfrm>
        </p:spPr>
        <p:txBody>
          <a:bodyPr/>
          <a:lstStyle/>
          <a:p>
            <a:r>
              <a:rPr lang="en-US" altLang="zh-TW" dirty="0">
                <a:solidFill>
                  <a:schemeClr val="tx1"/>
                </a:solidFill>
              </a:rPr>
              <a:t>Step4:</a:t>
            </a:r>
            <a:r>
              <a:rPr lang="zh-TW" altLang="en-US" dirty="0">
                <a:solidFill>
                  <a:schemeClr val="tx1"/>
                </a:solidFill>
              </a:rPr>
              <a:t>點開</a:t>
            </a:r>
            <a:r>
              <a:rPr lang="en-US" altLang="zh-TW" dirty="0" err="1">
                <a:solidFill>
                  <a:schemeClr val="tx1"/>
                </a:solidFill>
                <a:cs typeface="Times New Roman" panose="02020603050405020304" pitchFamily="18" charset="0"/>
              </a:rPr>
              <a:t>robot_ws</a:t>
            </a:r>
            <a:r>
              <a:rPr lang="zh-TW" altLang="en-US" dirty="0">
                <a:solidFill>
                  <a:schemeClr val="tx1"/>
                </a:solidFill>
              </a:rPr>
              <a:t>資料夾</a:t>
            </a:r>
            <a:endParaRPr lang="en-US" altLang="zh-TW" dirty="0">
              <a:solidFill>
                <a:schemeClr val="tx1"/>
              </a:solidFill>
            </a:endParaRPr>
          </a:p>
        </p:txBody>
      </p:sp>
      <p:sp>
        <p:nvSpPr>
          <p:cNvPr id="6" name="文字方塊 5"/>
          <p:cNvSpPr txBox="1"/>
          <p:nvPr/>
        </p:nvSpPr>
        <p:spPr>
          <a:xfrm>
            <a:off x="5985164" y="2419927"/>
            <a:ext cx="2429163" cy="369332"/>
          </a:xfrm>
          <a:prstGeom prst="rect">
            <a:avLst/>
          </a:prstGeom>
          <a:noFill/>
        </p:spPr>
        <p:txBody>
          <a:bodyPr wrap="square" rtlCol="0">
            <a:spAutoFit/>
          </a:bodyPr>
          <a:lstStyle/>
          <a:p>
            <a:endParaRPr lang="zh-TW" altLang="en-US"/>
          </a:p>
        </p:txBody>
      </p:sp>
      <p:sp>
        <p:nvSpPr>
          <p:cNvPr id="9" name="矩形 8"/>
          <p:cNvSpPr/>
          <p:nvPr/>
        </p:nvSpPr>
        <p:spPr>
          <a:xfrm>
            <a:off x="1425478" y="3638397"/>
            <a:ext cx="3550189" cy="314767"/>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2" name="直線單箭頭接點 11"/>
          <p:cNvCxnSpPr/>
          <p:nvPr/>
        </p:nvCxnSpPr>
        <p:spPr>
          <a:xfrm flipV="1">
            <a:off x="5135418" y="3638397"/>
            <a:ext cx="683491" cy="8506"/>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3" name="圖片 12"/>
          <p:cNvPicPr>
            <a:picLocks noChangeAspect="1"/>
          </p:cNvPicPr>
          <p:nvPr/>
        </p:nvPicPr>
        <p:blipFill>
          <a:blip r:embed="rId3"/>
          <a:stretch>
            <a:fillRect/>
          </a:stretch>
        </p:blipFill>
        <p:spPr>
          <a:xfrm>
            <a:off x="5985164" y="1685561"/>
            <a:ext cx="4596113" cy="3814369"/>
          </a:xfrm>
          <a:prstGeom prst="rect">
            <a:avLst/>
          </a:prstGeom>
        </p:spPr>
      </p:pic>
    </p:spTree>
    <p:extLst>
      <p:ext uri="{BB962C8B-B14F-4D97-AF65-F5344CB8AC3E}">
        <p14:creationId xmlns:p14="http://schemas.microsoft.com/office/powerpoint/2010/main" val="5663949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圖片 12"/>
          <p:cNvPicPr>
            <a:picLocks noChangeAspect="1"/>
          </p:cNvPicPr>
          <p:nvPr/>
        </p:nvPicPr>
        <p:blipFill>
          <a:blip r:embed="rId2"/>
          <a:stretch>
            <a:fillRect/>
          </a:stretch>
        </p:blipFill>
        <p:spPr>
          <a:xfrm>
            <a:off x="381770" y="1699491"/>
            <a:ext cx="4596113" cy="3814369"/>
          </a:xfrm>
          <a:prstGeom prst="rect">
            <a:avLst/>
          </a:prstGeom>
        </p:spPr>
      </p:pic>
      <p:sp>
        <p:nvSpPr>
          <p:cNvPr id="2" name="標題 1"/>
          <p:cNvSpPr>
            <a:spLocks noGrp="1"/>
          </p:cNvSpPr>
          <p:nvPr>
            <p:ph type="title"/>
          </p:nvPr>
        </p:nvSpPr>
        <p:spPr>
          <a:xfrm>
            <a:off x="381770" y="311629"/>
            <a:ext cx="8596668" cy="1320800"/>
          </a:xfrm>
        </p:spPr>
        <p:txBody>
          <a:bodyPr/>
          <a:lstStyle/>
          <a:p>
            <a:r>
              <a:rPr lang="en-US" altLang="zh-TW" dirty="0">
                <a:solidFill>
                  <a:schemeClr val="tx1"/>
                </a:solidFill>
              </a:rPr>
              <a:t>Step5:</a:t>
            </a:r>
            <a:r>
              <a:rPr lang="zh-TW" altLang="en-US" dirty="0">
                <a:solidFill>
                  <a:schemeClr val="tx1"/>
                </a:solidFill>
              </a:rPr>
              <a:t>點開</a:t>
            </a:r>
            <a:r>
              <a:rPr lang="en-US" altLang="zh-TW" dirty="0" err="1">
                <a:solidFill>
                  <a:schemeClr val="tx1"/>
                </a:solidFill>
              </a:rPr>
              <a:t>src</a:t>
            </a:r>
            <a:r>
              <a:rPr lang="zh-TW" altLang="en-US" dirty="0">
                <a:solidFill>
                  <a:schemeClr val="tx1"/>
                </a:solidFill>
              </a:rPr>
              <a:t>資料夾</a:t>
            </a:r>
            <a:endParaRPr lang="en-US" altLang="zh-TW" dirty="0"/>
          </a:p>
        </p:txBody>
      </p:sp>
      <p:sp>
        <p:nvSpPr>
          <p:cNvPr id="6" name="文字方塊 5"/>
          <p:cNvSpPr txBox="1"/>
          <p:nvPr/>
        </p:nvSpPr>
        <p:spPr>
          <a:xfrm>
            <a:off x="5907505" y="2189018"/>
            <a:ext cx="2429163" cy="369332"/>
          </a:xfrm>
          <a:prstGeom prst="rect">
            <a:avLst/>
          </a:prstGeom>
          <a:noFill/>
        </p:spPr>
        <p:txBody>
          <a:bodyPr wrap="square" rtlCol="0">
            <a:spAutoFit/>
          </a:bodyPr>
          <a:lstStyle/>
          <a:p>
            <a:endParaRPr lang="zh-TW" altLang="en-US"/>
          </a:p>
        </p:txBody>
      </p:sp>
      <p:sp>
        <p:nvSpPr>
          <p:cNvPr id="9" name="矩形 8"/>
          <p:cNvSpPr/>
          <p:nvPr/>
        </p:nvSpPr>
        <p:spPr>
          <a:xfrm>
            <a:off x="1347820" y="2779415"/>
            <a:ext cx="3550189" cy="314767"/>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2" name="直線單箭頭接點 11"/>
          <p:cNvCxnSpPr/>
          <p:nvPr/>
        </p:nvCxnSpPr>
        <p:spPr>
          <a:xfrm flipV="1">
            <a:off x="5177832" y="3472143"/>
            <a:ext cx="683491" cy="8506"/>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5" name="圖片 4"/>
          <p:cNvPicPr>
            <a:picLocks noChangeAspect="1"/>
          </p:cNvPicPr>
          <p:nvPr/>
        </p:nvPicPr>
        <p:blipFill>
          <a:blip r:embed="rId3"/>
          <a:stretch>
            <a:fillRect/>
          </a:stretch>
        </p:blipFill>
        <p:spPr>
          <a:xfrm>
            <a:off x="6019784" y="1699491"/>
            <a:ext cx="4633768" cy="3834375"/>
          </a:xfrm>
          <a:prstGeom prst="rect">
            <a:avLst/>
          </a:prstGeom>
        </p:spPr>
      </p:pic>
    </p:spTree>
    <p:extLst>
      <p:ext uri="{BB962C8B-B14F-4D97-AF65-F5344CB8AC3E}">
        <p14:creationId xmlns:p14="http://schemas.microsoft.com/office/powerpoint/2010/main" val="23265197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p:cNvPicPr>
            <a:picLocks noChangeAspect="1"/>
          </p:cNvPicPr>
          <p:nvPr/>
        </p:nvPicPr>
        <p:blipFill>
          <a:blip r:embed="rId2"/>
          <a:stretch>
            <a:fillRect/>
          </a:stretch>
        </p:blipFill>
        <p:spPr>
          <a:xfrm>
            <a:off x="381770" y="1791583"/>
            <a:ext cx="4633768" cy="3834375"/>
          </a:xfrm>
          <a:prstGeom prst="rect">
            <a:avLst/>
          </a:prstGeom>
        </p:spPr>
      </p:pic>
      <p:sp>
        <p:nvSpPr>
          <p:cNvPr id="2" name="標題 1"/>
          <p:cNvSpPr>
            <a:spLocks noGrp="1"/>
          </p:cNvSpPr>
          <p:nvPr>
            <p:ph type="title"/>
          </p:nvPr>
        </p:nvSpPr>
        <p:spPr>
          <a:xfrm>
            <a:off x="357332" y="291281"/>
            <a:ext cx="8596668" cy="1320800"/>
          </a:xfrm>
        </p:spPr>
        <p:txBody>
          <a:bodyPr/>
          <a:lstStyle/>
          <a:p>
            <a:r>
              <a:rPr lang="en-US" altLang="zh-TW" dirty="0">
                <a:solidFill>
                  <a:schemeClr val="tx1"/>
                </a:solidFill>
              </a:rPr>
              <a:t>Step6:</a:t>
            </a:r>
            <a:r>
              <a:rPr lang="zh-TW" altLang="en-US" dirty="0">
                <a:solidFill>
                  <a:schemeClr val="tx1"/>
                </a:solidFill>
              </a:rPr>
              <a:t>點開</a:t>
            </a:r>
            <a:r>
              <a:rPr lang="en-US" altLang="zh-TW" dirty="0">
                <a:solidFill>
                  <a:schemeClr val="tx1"/>
                </a:solidFill>
              </a:rPr>
              <a:t>c01</a:t>
            </a:r>
            <a:r>
              <a:rPr lang="zh-TW" altLang="en-US" dirty="0">
                <a:solidFill>
                  <a:schemeClr val="tx1"/>
                </a:solidFill>
              </a:rPr>
              <a:t>資料夾</a:t>
            </a:r>
            <a:endParaRPr lang="en-US" altLang="zh-TW" dirty="0"/>
          </a:p>
        </p:txBody>
      </p:sp>
      <p:sp>
        <p:nvSpPr>
          <p:cNvPr id="6" name="文字方塊 5"/>
          <p:cNvSpPr txBox="1"/>
          <p:nvPr/>
        </p:nvSpPr>
        <p:spPr>
          <a:xfrm>
            <a:off x="5874520" y="2059708"/>
            <a:ext cx="2429163" cy="369332"/>
          </a:xfrm>
          <a:prstGeom prst="rect">
            <a:avLst/>
          </a:prstGeom>
          <a:noFill/>
        </p:spPr>
        <p:txBody>
          <a:bodyPr wrap="square" rtlCol="0">
            <a:spAutoFit/>
          </a:bodyPr>
          <a:lstStyle/>
          <a:p>
            <a:endParaRPr lang="zh-TW" altLang="en-US"/>
          </a:p>
        </p:txBody>
      </p:sp>
      <p:sp>
        <p:nvSpPr>
          <p:cNvPr id="9" name="矩形 8"/>
          <p:cNvSpPr/>
          <p:nvPr/>
        </p:nvSpPr>
        <p:spPr>
          <a:xfrm>
            <a:off x="1314835" y="2429040"/>
            <a:ext cx="3550189" cy="314767"/>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2" name="直線單箭頭接點 11"/>
          <p:cNvCxnSpPr/>
          <p:nvPr/>
        </p:nvCxnSpPr>
        <p:spPr>
          <a:xfrm flipV="1">
            <a:off x="5191029" y="3268942"/>
            <a:ext cx="683491" cy="8506"/>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4" name="圖片 3"/>
          <p:cNvPicPr>
            <a:picLocks noChangeAspect="1"/>
          </p:cNvPicPr>
          <p:nvPr/>
        </p:nvPicPr>
        <p:blipFill>
          <a:blip r:embed="rId3"/>
          <a:stretch>
            <a:fillRect/>
          </a:stretch>
        </p:blipFill>
        <p:spPr>
          <a:xfrm>
            <a:off x="6050011" y="1791583"/>
            <a:ext cx="4663286" cy="3852877"/>
          </a:xfrm>
          <a:prstGeom prst="rect">
            <a:avLst/>
          </a:prstGeom>
        </p:spPr>
      </p:pic>
    </p:spTree>
    <p:extLst>
      <p:ext uri="{BB962C8B-B14F-4D97-AF65-F5344CB8AC3E}">
        <p14:creationId xmlns:p14="http://schemas.microsoft.com/office/powerpoint/2010/main" val="15597105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圖片 9"/>
          <p:cNvPicPr>
            <a:picLocks noChangeAspect="1"/>
          </p:cNvPicPr>
          <p:nvPr/>
        </p:nvPicPr>
        <p:blipFill>
          <a:blip r:embed="rId2"/>
          <a:stretch>
            <a:fillRect/>
          </a:stretch>
        </p:blipFill>
        <p:spPr>
          <a:xfrm>
            <a:off x="462896" y="1744943"/>
            <a:ext cx="4663286" cy="3852877"/>
          </a:xfrm>
          <a:prstGeom prst="rect">
            <a:avLst/>
          </a:prstGeom>
        </p:spPr>
      </p:pic>
      <p:sp>
        <p:nvSpPr>
          <p:cNvPr id="2" name="標題 1"/>
          <p:cNvSpPr>
            <a:spLocks noGrp="1"/>
          </p:cNvSpPr>
          <p:nvPr>
            <p:ph type="title"/>
          </p:nvPr>
        </p:nvSpPr>
        <p:spPr>
          <a:xfrm>
            <a:off x="320195" y="262654"/>
            <a:ext cx="8596668" cy="1320800"/>
          </a:xfrm>
        </p:spPr>
        <p:txBody>
          <a:bodyPr/>
          <a:lstStyle/>
          <a:p>
            <a:r>
              <a:rPr lang="en-US" altLang="zh-TW" dirty="0">
                <a:solidFill>
                  <a:schemeClr val="tx1"/>
                </a:solidFill>
              </a:rPr>
              <a:t>Step7:</a:t>
            </a:r>
            <a:r>
              <a:rPr lang="zh-TW" altLang="en-US" dirty="0">
                <a:solidFill>
                  <a:schemeClr val="tx1"/>
                </a:solidFill>
              </a:rPr>
              <a:t>點開</a:t>
            </a:r>
            <a:r>
              <a:rPr lang="en-US" altLang="zh-TW" dirty="0">
                <a:solidFill>
                  <a:schemeClr val="tx1"/>
                </a:solidFill>
              </a:rPr>
              <a:t>fuzzy</a:t>
            </a:r>
            <a:r>
              <a:rPr lang="zh-TW" altLang="en-US" dirty="0">
                <a:solidFill>
                  <a:schemeClr val="tx1"/>
                </a:solidFill>
              </a:rPr>
              <a:t>資料夾</a:t>
            </a:r>
            <a:endParaRPr lang="en-US" altLang="zh-TW" dirty="0"/>
          </a:p>
        </p:txBody>
      </p:sp>
      <p:sp>
        <p:nvSpPr>
          <p:cNvPr id="6" name="文字方塊 5"/>
          <p:cNvSpPr txBox="1"/>
          <p:nvPr/>
        </p:nvSpPr>
        <p:spPr>
          <a:xfrm>
            <a:off x="5855855" y="2235200"/>
            <a:ext cx="2429163" cy="369332"/>
          </a:xfrm>
          <a:prstGeom prst="rect">
            <a:avLst/>
          </a:prstGeom>
          <a:noFill/>
        </p:spPr>
        <p:txBody>
          <a:bodyPr wrap="square" rtlCol="0">
            <a:spAutoFit/>
          </a:bodyPr>
          <a:lstStyle/>
          <a:p>
            <a:endParaRPr lang="zh-TW" altLang="en-US"/>
          </a:p>
        </p:txBody>
      </p:sp>
      <p:sp>
        <p:nvSpPr>
          <p:cNvPr id="9" name="矩形 8"/>
          <p:cNvSpPr/>
          <p:nvPr/>
        </p:nvSpPr>
        <p:spPr>
          <a:xfrm>
            <a:off x="1416243" y="3970907"/>
            <a:ext cx="3550189" cy="314767"/>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2" name="直線單箭頭接點 11"/>
          <p:cNvCxnSpPr/>
          <p:nvPr/>
        </p:nvCxnSpPr>
        <p:spPr>
          <a:xfrm flipV="1">
            <a:off x="5514109" y="3573743"/>
            <a:ext cx="683491" cy="8506"/>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4" name="圖片 3"/>
          <p:cNvPicPr>
            <a:picLocks noChangeAspect="1"/>
          </p:cNvPicPr>
          <p:nvPr/>
        </p:nvPicPr>
        <p:blipFill>
          <a:blip r:embed="rId3"/>
          <a:stretch>
            <a:fillRect/>
          </a:stretch>
        </p:blipFill>
        <p:spPr>
          <a:xfrm>
            <a:off x="6293427" y="1761810"/>
            <a:ext cx="4633191" cy="3836010"/>
          </a:xfrm>
          <a:prstGeom prst="rect">
            <a:avLst/>
          </a:prstGeom>
        </p:spPr>
      </p:pic>
    </p:spTree>
    <p:extLst>
      <p:ext uri="{BB962C8B-B14F-4D97-AF65-F5344CB8AC3E}">
        <p14:creationId xmlns:p14="http://schemas.microsoft.com/office/powerpoint/2010/main" val="10549390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p:cNvPicPr>
            <a:picLocks noChangeAspect="1"/>
          </p:cNvPicPr>
          <p:nvPr/>
        </p:nvPicPr>
        <p:blipFill>
          <a:blip r:embed="rId2"/>
          <a:stretch>
            <a:fillRect/>
          </a:stretch>
        </p:blipFill>
        <p:spPr>
          <a:xfrm>
            <a:off x="419408" y="1715627"/>
            <a:ext cx="4633191" cy="3836010"/>
          </a:xfrm>
          <a:prstGeom prst="rect">
            <a:avLst/>
          </a:prstGeom>
        </p:spPr>
      </p:pic>
      <p:sp>
        <p:nvSpPr>
          <p:cNvPr id="2" name="標題 1"/>
          <p:cNvSpPr>
            <a:spLocks noGrp="1"/>
          </p:cNvSpPr>
          <p:nvPr>
            <p:ph type="title"/>
          </p:nvPr>
        </p:nvSpPr>
        <p:spPr>
          <a:xfrm>
            <a:off x="381770" y="261179"/>
            <a:ext cx="8596668" cy="1320800"/>
          </a:xfrm>
        </p:spPr>
        <p:txBody>
          <a:bodyPr/>
          <a:lstStyle/>
          <a:p>
            <a:r>
              <a:rPr lang="en-US" altLang="zh-TW" dirty="0">
                <a:solidFill>
                  <a:schemeClr val="tx1"/>
                </a:solidFill>
              </a:rPr>
              <a:t>Step8:</a:t>
            </a:r>
            <a:r>
              <a:rPr lang="zh-TW" altLang="en-US" dirty="0">
                <a:solidFill>
                  <a:schemeClr val="tx1"/>
                </a:solidFill>
              </a:rPr>
              <a:t>點開</a:t>
            </a:r>
            <a:r>
              <a:rPr lang="en-US" altLang="zh-TW" dirty="0" err="1">
                <a:solidFill>
                  <a:schemeClr val="tx1"/>
                </a:solidFill>
              </a:rPr>
              <a:t>src</a:t>
            </a:r>
            <a:r>
              <a:rPr lang="zh-TW" altLang="en-US" dirty="0">
                <a:solidFill>
                  <a:schemeClr val="tx1"/>
                </a:solidFill>
              </a:rPr>
              <a:t>資料夾</a:t>
            </a:r>
            <a:endParaRPr lang="en-US" altLang="zh-TW" dirty="0"/>
          </a:p>
        </p:txBody>
      </p:sp>
      <p:sp>
        <p:nvSpPr>
          <p:cNvPr id="6" name="文字方塊 5"/>
          <p:cNvSpPr txBox="1"/>
          <p:nvPr/>
        </p:nvSpPr>
        <p:spPr>
          <a:xfrm>
            <a:off x="5858895" y="2078181"/>
            <a:ext cx="2429163" cy="369332"/>
          </a:xfrm>
          <a:prstGeom prst="rect">
            <a:avLst/>
          </a:prstGeom>
          <a:noFill/>
        </p:spPr>
        <p:txBody>
          <a:bodyPr wrap="square" rtlCol="0">
            <a:spAutoFit/>
          </a:bodyPr>
          <a:lstStyle/>
          <a:p>
            <a:endParaRPr lang="zh-TW" altLang="en-US"/>
          </a:p>
        </p:txBody>
      </p:sp>
      <p:sp>
        <p:nvSpPr>
          <p:cNvPr id="9" name="矩形 8"/>
          <p:cNvSpPr/>
          <p:nvPr/>
        </p:nvSpPr>
        <p:spPr>
          <a:xfrm>
            <a:off x="1350183" y="2566979"/>
            <a:ext cx="3550189" cy="314767"/>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2" name="直線單箭頭接點 11"/>
          <p:cNvCxnSpPr/>
          <p:nvPr/>
        </p:nvCxnSpPr>
        <p:spPr>
          <a:xfrm flipV="1">
            <a:off x="5229455" y="3540471"/>
            <a:ext cx="683491" cy="8506"/>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7" name="圖片 6"/>
          <p:cNvPicPr>
            <a:picLocks noChangeAspect="1"/>
          </p:cNvPicPr>
          <p:nvPr/>
        </p:nvPicPr>
        <p:blipFill>
          <a:blip r:embed="rId3"/>
          <a:stretch>
            <a:fillRect/>
          </a:stretch>
        </p:blipFill>
        <p:spPr>
          <a:xfrm>
            <a:off x="5983374" y="1657109"/>
            <a:ext cx="4937048" cy="4048671"/>
          </a:xfrm>
          <a:prstGeom prst="rect">
            <a:avLst/>
          </a:prstGeom>
        </p:spPr>
      </p:pic>
    </p:spTree>
    <p:extLst>
      <p:ext uri="{BB962C8B-B14F-4D97-AF65-F5344CB8AC3E}">
        <p14:creationId xmlns:p14="http://schemas.microsoft.com/office/powerpoint/2010/main" val="9023003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大綱</a:t>
            </a:r>
          </a:p>
        </p:txBody>
      </p:sp>
      <p:sp>
        <p:nvSpPr>
          <p:cNvPr id="3" name="內容版面配置區 2"/>
          <p:cNvSpPr>
            <a:spLocks noGrp="1"/>
          </p:cNvSpPr>
          <p:nvPr>
            <p:ph idx="1"/>
          </p:nvPr>
        </p:nvSpPr>
        <p:spPr>
          <a:xfrm>
            <a:off x="677334" y="1773383"/>
            <a:ext cx="8596668" cy="4267980"/>
          </a:xfrm>
        </p:spPr>
        <p:txBody>
          <a:bodyPr/>
          <a:lstStyle/>
          <a:p>
            <a:r>
              <a:rPr lang="zh-TW" altLang="en-US" dirty="0"/>
              <a:t>建立</a:t>
            </a:r>
            <a:r>
              <a:rPr lang="en-US" altLang="zh-TW" dirty="0"/>
              <a:t>Python</a:t>
            </a:r>
            <a:r>
              <a:rPr lang="zh-TW" altLang="en-US" dirty="0"/>
              <a:t>檔案</a:t>
            </a:r>
            <a:endParaRPr lang="en-US" altLang="zh-TW" dirty="0"/>
          </a:p>
          <a:p>
            <a:r>
              <a:rPr lang="zh-TW" altLang="en-US" dirty="0"/>
              <a:t>查詢</a:t>
            </a:r>
            <a:r>
              <a:rPr lang="en-US" altLang="zh-TW" dirty="0" err="1"/>
              <a:t>ip</a:t>
            </a:r>
            <a:r>
              <a:rPr lang="zh-TW" altLang="en-US" dirty="0"/>
              <a:t>位置</a:t>
            </a:r>
            <a:endParaRPr lang="en-US" altLang="zh-TW" dirty="0"/>
          </a:p>
          <a:p>
            <a:r>
              <a:rPr lang="zh-TW" altLang="en-US" dirty="0"/>
              <a:t>更改</a:t>
            </a:r>
            <a:r>
              <a:rPr lang="en-US" altLang="zh-TW" dirty="0" err="1"/>
              <a:t>ip</a:t>
            </a:r>
            <a:r>
              <a:rPr lang="zh-TW" altLang="en-US" dirty="0"/>
              <a:t>及程式碼</a:t>
            </a:r>
            <a:endParaRPr lang="en-US" altLang="zh-TW" dirty="0"/>
          </a:p>
          <a:p>
            <a:pPr>
              <a:buFont typeface="Wingdings" panose="05000000000000000000" pitchFamily="2" charset="2"/>
              <a:buChar char="l"/>
            </a:pPr>
            <a:r>
              <a:rPr lang="en-US" altLang="zh-TW" dirty="0"/>
              <a:t>1.</a:t>
            </a:r>
            <a:r>
              <a:rPr lang="zh-TW" altLang="en-US" dirty="0"/>
              <a:t>機器人程式</a:t>
            </a:r>
            <a:r>
              <a:rPr lang="en-US" altLang="zh-TW" dirty="0" err="1"/>
              <a:t>ip</a:t>
            </a:r>
            <a:endParaRPr lang="en-US" altLang="zh-TW" dirty="0"/>
          </a:p>
          <a:p>
            <a:pPr>
              <a:buFont typeface="Wingdings" panose="05000000000000000000" pitchFamily="2" charset="2"/>
              <a:buChar char="l"/>
            </a:pPr>
            <a:r>
              <a:rPr lang="en-US" altLang="zh-TW" dirty="0"/>
              <a:t>2.</a:t>
            </a:r>
            <a:r>
              <a:rPr lang="zh-TW" altLang="en-US" dirty="0"/>
              <a:t>電腦端程式</a:t>
            </a:r>
            <a:r>
              <a:rPr lang="en-US" altLang="zh-TW" dirty="0" err="1"/>
              <a:t>ip</a:t>
            </a:r>
            <a:endParaRPr lang="en-US" altLang="zh-TW" dirty="0"/>
          </a:p>
          <a:p>
            <a:r>
              <a:rPr lang="zh-TW" altLang="en-US" dirty="0"/>
              <a:t>進行連線</a:t>
            </a:r>
            <a:endParaRPr lang="en-US" altLang="zh-TW" dirty="0"/>
          </a:p>
          <a:p>
            <a:pPr marL="0" indent="0">
              <a:buNone/>
            </a:pPr>
            <a:endParaRPr lang="en-US" altLang="zh-TW" dirty="0"/>
          </a:p>
          <a:p>
            <a:pPr marL="0" indent="0">
              <a:buNone/>
            </a:pPr>
            <a:endParaRPr lang="en-US" altLang="zh-TW" dirty="0"/>
          </a:p>
          <a:p>
            <a:pPr>
              <a:buFont typeface="Wingdings" panose="05000000000000000000" pitchFamily="2" charset="2"/>
              <a:buChar char="l"/>
            </a:pPr>
            <a:endParaRPr lang="en-US" altLang="zh-TW" dirty="0"/>
          </a:p>
          <a:p>
            <a:endParaRPr lang="en-US" altLang="zh-TW" dirty="0"/>
          </a:p>
          <a:p>
            <a:endParaRPr lang="zh-TW" altLang="en-US" dirty="0"/>
          </a:p>
        </p:txBody>
      </p:sp>
    </p:spTree>
    <p:extLst>
      <p:ext uri="{BB962C8B-B14F-4D97-AF65-F5344CB8AC3E}">
        <p14:creationId xmlns:p14="http://schemas.microsoft.com/office/powerpoint/2010/main" val="13396301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圖片 6"/>
          <p:cNvPicPr>
            <a:picLocks noChangeAspect="1"/>
          </p:cNvPicPr>
          <p:nvPr/>
        </p:nvPicPr>
        <p:blipFill>
          <a:blip r:embed="rId2"/>
          <a:stretch>
            <a:fillRect/>
          </a:stretch>
        </p:blipFill>
        <p:spPr>
          <a:xfrm>
            <a:off x="381770" y="1732182"/>
            <a:ext cx="4937048" cy="4048671"/>
          </a:xfrm>
          <a:prstGeom prst="rect">
            <a:avLst/>
          </a:prstGeom>
        </p:spPr>
      </p:pic>
      <p:sp>
        <p:nvSpPr>
          <p:cNvPr id="2" name="標題 1"/>
          <p:cNvSpPr>
            <a:spLocks noGrp="1"/>
          </p:cNvSpPr>
          <p:nvPr>
            <p:ph type="title"/>
          </p:nvPr>
        </p:nvSpPr>
        <p:spPr>
          <a:xfrm>
            <a:off x="372985" y="371259"/>
            <a:ext cx="8596668" cy="1320800"/>
          </a:xfrm>
        </p:spPr>
        <p:txBody>
          <a:bodyPr/>
          <a:lstStyle/>
          <a:p>
            <a:r>
              <a:rPr lang="en-US" altLang="zh-TW" dirty="0">
                <a:solidFill>
                  <a:schemeClr val="tx1"/>
                </a:solidFill>
              </a:rPr>
              <a:t>Step9:</a:t>
            </a:r>
            <a:r>
              <a:rPr lang="zh-TW" altLang="en-US" dirty="0">
                <a:solidFill>
                  <a:schemeClr val="tx1"/>
                </a:solidFill>
              </a:rPr>
              <a:t>更改</a:t>
            </a:r>
            <a:r>
              <a:rPr lang="en-US" altLang="zh-TW" dirty="0" err="1">
                <a:solidFill>
                  <a:schemeClr val="tx1"/>
                </a:solidFill>
              </a:rPr>
              <a:t>ip</a:t>
            </a:r>
            <a:r>
              <a:rPr lang="zh-TW" altLang="en-US" dirty="0">
                <a:solidFill>
                  <a:schemeClr val="tx1"/>
                </a:solidFill>
              </a:rPr>
              <a:t>，點開</a:t>
            </a:r>
            <a:r>
              <a:rPr lang="en-US" altLang="zh-TW" dirty="0">
                <a:solidFill>
                  <a:schemeClr val="tx1"/>
                </a:solidFill>
                <a:cs typeface="Times New Roman" panose="02020603050405020304" pitchFamily="18" charset="0"/>
              </a:rPr>
              <a:t>client.py</a:t>
            </a:r>
          </a:p>
        </p:txBody>
      </p:sp>
      <p:sp>
        <p:nvSpPr>
          <p:cNvPr id="6" name="文字方塊 5"/>
          <p:cNvSpPr txBox="1"/>
          <p:nvPr/>
        </p:nvSpPr>
        <p:spPr>
          <a:xfrm>
            <a:off x="5985164" y="2221709"/>
            <a:ext cx="2429163" cy="369332"/>
          </a:xfrm>
          <a:prstGeom prst="rect">
            <a:avLst/>
          </a:prstGeom>
          <a:noFill/>
        </p:spPr>
        <p:txBody>
          <a:bodyPr wrap="square" rtlCol="0">
            <a:spAutoFit/>
          </a:bodyPr>
          <a:lstStyle/>
          <a:p>
            <a:endParaRPr lang="zh-TW" altLang="en-US"/>
          </a:p>
        </p:txBody>
      </p:sp>
      <p:sp>
        <p:nvSpPr>
          <p:cNvPr id="9" name="矩形 8"/>
          <p:cNvSpPr/>
          <p:nvPr/>
        </p:nvSpPr>
        <p:spPr>
          <a:xfrm>
            <a:off x="1425479" y="2895598"/>
            <a:ext cx="3893339" cy="314767"/>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2" name="直線單箭頭接點 11"/>
          <p:cNvCxnSpPr>
            <a:endCxn id="5" idx="1"/>
          </p:cNvCxnSpPr>
          <p:nvPr/>
        </p:nvCxnSpPr>
        <p:spPr>
          <a:xfrm flipV="1">
            <a:off x="5226238" y="3799827"/>
            <a:ext cx="533382" cy="8506"/>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5" name="圖片 4"/>
          <p:cNvPicPr>
            <a:picLocks noChangeAspect="1"/>
          </p:cNvPicPr>
          <p:nvPr/>
        </p:nvPicPr>
        <p:blipFill>
          <a:blip r:embed="rId3"/>
          <a:stretch>
            <a:fillRect/>
          </a:stretch>
        </p:blipFill>
        <p:spPr>
          <a:xfrm>
            <a:off x="5759620" y="1986790"/>
            <a:ext cx="6432380" cy="3626073"/>
          </a:xfrm>
          <a:prstGeom prst="rect">
            <a:avLst/>
          </a:prstGeom>
        </p:spPr>
      </p:pic>
    </p:spTree>
    <p:extLst>
      <p:ext uri="{BB962C8B-B14F-4D97-AF65-F5344CB8AC3E}">
        <p14:creationId xmlns:p14="http://schemas.microsoft.com/office/powerpoint/2010/main" val="13349558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圖片 12"/>
          <p:cNvPicPr>
            <a:picLocks noChangeAspect="1"/>
          </p:cNvPicPr>
          <p:nvPr/>
        </p:nvPicPr>
        <p:blipFill>
          <a:blip r:embed="rId2"/>
          <a:stretch>
            <a:fillRect/>
          </a:stretch>
        </p:blipFill>
        <p:spPr>
          <a:xfrm>
            <a:off x="381770" y="1708728"/>
            <a:ext cx="6235123" cy="3515755"/>
          </a:xfrm>
          <a:prstGeom prst="rect">
            <a:avLst/>
          </a:prstGeom>
        </p:spPr>
      </p:pic>
      <p:sp>
        <p:nvSpPr>
          <p:cNvPr id="2" name="標題 1"/>
          <p:cNvSpPr>
            <a:spLocks noGrp="1"/>
          </p:cNvSpPr>
          <p:nvPr>
            <p:ph type="title"/>
          </p:nvPr>
        </p:nvSpPr>
        <p:spPr>
          <a:xfrm>
            <a:off x="499492" y="309099"/>
            <a:ext cx="8596668" cy="1320800"/>
          </a:xfrm>
        </p:spPr>
        <p:txBody>
          <a:bodyPr>
            <a:normAutofit fontScale="90000"/>
          </a:bodyPr>
          <a:lstStyle/>
          <a:p>
            <a:r>
              <a:rPr lang="en-US" altLang="zh-TW" dirty="0">
                <a:solidFill>
                  <a:schemeClr val="tx1"/>
                </a:solidFill>
              </a:rPr>
              <a:t>Step10:</a:t>
            </a:r>
            <a:r>
              <a:rPr lang="zh-TW" altLang="en-US" dirty="0">
                <a:solidFill>
                  <a:schemeClr val="tx1"/>
                </a:solidFill>
              </a:rPr>
              <a:t>在程式碼中更改</a:t>
            </a:r>
            <a:r>
              <a:rPr lang="en-US" altLang="zh-TW" dirty="0">
                <a:solidFill>
                  <a:schemeClr val="tx1"/>
                </a:solidFill>
              </a:rPr>
              <a:t>IP</a:t>
            </a:r>
            <a:r>
              <a:rPr lang="zh-TW" altLang="en-US" dirty="0">
                <a:solidFill>
                  <a:schemeClr val="tx1"/>
                </a:solidFill>
              </a:rPr>
              <a:t>位置以及</a:t>
            </a:r>
            <a:r>
              <a:rPr lang="en-US" altLang="zh-TW" dirty="0">
                <a:solidFill>
                  <a:schemeClr val="tx1"/>
                </a:solidFill>
              </a:rPr>
              <a:t>port</a:t>
            </a:r>
            <a:endParaRPr lang="en-US" altLang="zh-TW" dirty="0"/>
          </a:p>
        </p:txBody>
      </p:sp>
      <p:sp>
        <p:nvSpPr>
          <p:cNvPr id="6" name="文字方塊 5"/>
          <p:cNvSpPr txBox="1"/>
          <p:nvPr/>
        </p:nvSpPr>
        <p:spPr>
          <a:xfrm>
            <a:off x="6273971" y="2216727"/>
            <a:ext cx="2429163" cy="369332"/>
          </a:xfrm>
          <a:prstGeom prst="rect">
            <a:avLst/>
          </a:prstGeom>
          <a:noFill/>
        </p:spPr>
        <p:txBody>
          <a:bodyPr wrap="square" rtlCol="0">
            <a:spAutoFit/>
          </a:bodyPr>
          <a:lstStyle/>
          <a:p>
            <a:endParaRPr lang="zh-TW" altLang="en-US"/>
          </a:p>
        </p:txBody>
      </p:sp>
      <p:sp>
        <p:nvSpPr>
          <p:cNvPr id="9" name="矩形 8"/>
          <p:cNvSpPr/>
          <p:nvPr/>
        </p:nvSpPr>
        <p:spPr>
          <a:xfrm>
            <a:off x="499492" y="3047999"/>
            <a:ext cx="3893339" cy="157383"/>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2" name="直線單箭頭接點 11"/>
          <p:cNvCxnSpPr/>
          <p:nvPr/>
        </p:nvCxnSpPr>
        <p:spPr>
          <a:xfrm flipV="1">
            <a:off x="4392831" y="3126690"/>
            <a:ext cx="2863125" cy="8506"/>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文字方塊 9"/>
          <p:cNvSpPr txBox="1"/>
          <p:nvPr/>
        </p:nvSpPr>
        <p:spPr>
          <a:xfrm>
            <a:off x="7255956" y="2743717"/>
            <a:ext cx="3509818" cy="923330"/>
          </a:xfrm>
          <a:prstGeom prst="rect">
            <a:avLst/>
          </a:prstGeom>
          <a:noFill/>
        </p:spPr>
        <p:txBody>
          <a:bodyPr wrap="square" rtlCol="0">
            <a:spAutoFit/>
          </a:bodyPr>
          <a:lstStyle/>
          <a:p>
            <a:r>
              <a:rPr lang="zh-TW" altLang="en-US" dirty="0">
                <a:latin typeface="+mj-lt"/>
              </a:rPr>
              <a:t>在這邊輸入剛剛查詢到的</a:t>
            </a:r>
            <a:endParaRPr lang="en-US" altLang="zh-TW" dirty="0">
              <a:latin typeface="+mj-lt"/>
            </a:endParaRPr>
          </a:p>
          <a:p>
            <a:r>
              <a:rPr lang="en-US" altLang="zh-TW" dirty="0" err="1">
                <a:latin typeface="+mj-lt"/>
              </a:rPr>
              <a:t>ip</a:t>
            </a:r>
            <a:r>
              <a:rPr lang="zh-TW" altLang="en-US" dirty="0">
                <a:latin typeface="+mj-lt"/>
              </a:rPr>
              <a:t> </a:t>
            </a:r>
            <a:r>
              <a:rPr lang="en-US" altLang="zh-TW" dirty="0">
                <a:latin typeface="+mj-lt"/>
              </a:rPr>
              <a:t>address</a:t>
            </a:r>
            <a:r>
              <a:rPr lang="zh-TW" altLang="en-US" dirty="0">
                <a:latin typeface="+mj-lt"/>
              </a:rPr>
              <a:t>以及設定的</a:t>
            </a:r>
            <a:r>
              <a:rPr lang="en-US" altLang="zh-TW" dirty="0">
                <a:latin typeface="+mj-lt"/>
              </a:rPr>
              <a:t>port(1234)</a:t>
            </a:r>
          </a:p>
          <a:p>
            <a:endParaRPr lang="zh-TW" altLang="en-US" dirty="0">
              <a:latin typeface="+mj-lt"/>
            </a:endParaRPr>
          </a:p>
        </p:txBody>
      </p:sp>
    </p:spTree>
    <p:extLst>
      <p:ext uri="{BB962C8B-B14F-4D97-AF65-F5344CB8AC3E}">
        <p14:creationId xmlns:p14="http://schemas.microsoft.com/office/powerpoint/2010/main" val="35387197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557261" y="286327"/>
            <a:ext cx="8596668" cy="1320800"/>
          </a:xfrm>
        </p:spPr>
        <p:txBody>
          <a:bodyPr/>
          <a:lstStyle/>
          <a:p>
            <a:r>
              <a:rPr lang="en-US" altLang="zh-TW" dirty="0">
                <a:solidFill>
                  <a:schemeClr val="tx1"/>
                </a:solidFill>
              </a:rPr>
              <a:t>Step11:</a:t>
            </a:r>
            <a:r>
              <a:rPr lang="zh-TW" altLang="en-US" dirty="0">
                <a:solidFill>
                  <a:schemeClr val="tx1"/>
                </a:solidFill>
              </a:rPr>
              <a:t>更改執行路徑</a:t>
            </a:r>
          </a:p>
        </p:txBody>
      </p:sp>
      <p:sp>
        <p:nvSpPr>
          <p:cNvPr id="3" name="內容版面配置區 2"/>
          <p:cNvSpPr>
            <a:spLocks noGrp="1"/>
          </p:cNvSpPr>
          <p:nvPr>
            <p:ph idx="1"/>
          </p:nvPr>
        </p:nvSpPr>
        <p:spPr>
          <a:xfrm>
            <a:off x="557261" y="1702377"/>
            <a:ext cx="3442084" cy="3880773"/>
          </a:xfrm>
        </p:spPr>
        <p:txBody>
          <a:bodyPr/>
          <a:lstStyle/>
          <a:p>
            <a:pPr>
              <a:buFont typeface="+mj-lt"/>
              <a:buAutoNum type="arabicPeriod"/>
            </a:pPr>
            <a:r>
              <a:rPr lang="zh-TW" altLang="en-US" dirty="0"/>
              <a:t>打開虛擬機中的終端機</a:t>
            </a:r>
            <a:endParaRPr lang="en-US" altLang="zh-TW" dirty="0"/>
          </a:p>
          <a:p>
            <a:pPr>
              <a:buFont typeface="+mj-lt"/>
              <a:buAutoNum type="arabicPeriod"/>
            </a:pPr>
            <a:r>
              <a:rPr lang="zh-TW" altLang="en-US" dirty="0"/>
              <a:t>將路徑設置為在控制程式下的路徑</a:t>
            </a:r>
            <a:r>
              <a:rPr lang="en-US" altLang="zh-TW" dirty="0"/>
              <a:t>(</a:t>
            </a:r>
            <a:r>
              <a:rPr lang="zh-TW" altLang="en-US" dirty="0"/>
              <a:t>這邊輸入</a:t>
            </a:r>
            <a:r>
              <a:rPr lang="en-US" altLang="zh-TW" dirty="0"/>
              <a:t>cd</a:t>
            </a:r>
            <a:r>
              <a:rPr lang="zh-TW" altLang="en-US" dirty="0"/>
              <a:t> </a:t>
            </a:r>
            <a:r>
              <a:rPr lang="en-US" altLang="zh-TW" dirty="0"/>
              <a:t>fuzzy</a:t>
            </a:r>
            <a:r>
              <a:rPr lang="zh-TW" altLang="en-US" dirty="0"/>
              <a:t> </a:t>
            </a:r>
            <a:r>
              <a:rPr lang="en-US" altLang="zh-TW" dirty="0"/>
              <a:t>)</a:t>
            </a:r>
            <a:r>
              <a:rPr lang="zh-TW" altLang="en-US" dirty="0"/>
              <a:t>，</a:t>
            </a:r>
            <a:r>
              <a:rPr lang="en-US" altLang="zh-TW" dirty="0"/>
              <a:t>cd</a:t>
            </a:r>
            <a:r>
              <a:rPr lang="zh-TW" altLang="en-US" dirty="0"/>
              <a:t>可以用來更改路徑</a:t>
            </a:r>
            <a:endParaRPr lang="en-US" altLang="zh-TW" dirty="0"/>
          </a:p>
          <a:p>
            <a:pPr>
              <a:buFont typeface="+mj-lt"/>
              <a:buAutoNum type="arabicPeriod"/>
            </a:pPr>
            <a:endParaRPr lang="en-US" altLang="zh-TW" dirty="0"/>
          </a:p>
          <a:p>
            <a:pPr>
              <a:buFont typeface="+mj-lt"/>
              <a:buAutoNum type="arabicPeriod"/>
            </a:pPr>
            <a:endParaRPr lang="en-US" altLang="zh-TW" dirty="0"/>
          </a:p>
          <a:p>
            <a:pPr>
              <a:buFont typeface="+mj-lt"/>
              <a:buAutoNum type="arabicPeriod"/>
            </a:pPr>
            <a:endParaRPr lang="en-US" altLang="zh-TW" dirty="0"/>
          </a:p>
          <a:p>
            <a:pPr>
              <a:buFont typeface="+mj-lt"/>
              <a:buAutoNum type="arabicPeriod"/>
            </a:pPr>
            <a:endParaRPr lang="en-US" altLang="zh-TW" dirty="0"/>
          </a:p>
          <a:p>
            <a:pPr>
              <a:buFont typeface="+mj-lt"/>
              <a:buAutoNum type="arabicPeriod"/>
            </a:pPr>
            <a:endParaRPr lang="en-US" altLang="zh-TW" dirty="0"/>
          </a:p>
          <a:p>
            <a:pPr marL="0" indent="0">
              <a:buNone/>
            </a:pPr>
            <a:endParaRPr lang="en-US" altLang="zh-TW" dirty="0"/>
          </a:p>
          <a:p>
            <a:endParaRPr lang="zh-TW" altLang="en-US" dirty="0"/>
          </a:p>
        </p:txBody>
      </p:sp>
      <p:pic>
        <p:nvPicPr>
          <p:cNvPr id="4" name="圖片 3"/>
          <p:cNvPicPr>
            <a:picLocks noChangeAspect="1"/>
          </p:cNvPicPr>
          <p:nvPr/>
        </p:nvPicPr>
        <p:blipFill>
          <a:blip r:embed="rId2"/>
          <a:stretch>
            <a:fillRect/>
          </a:stretch>
        </p:blipFill>
        <p:spPr>
          <a:xfrm>
            <a:off x="4118697" y="1171873"/>
            <a:ext cx="6373813" cy="4941783"/>
          </a:xfrm>
          <a:prstGeom prst="rect">
            <a:avLst/>
          </a:prstGeom>
        </p:spPr>
      </p:pic>
    </p:spTree>
    <p:extLst>
      <p:ext uri="{BB962C8B-B14F-4D97-AF65-F5344CB8AC3E}">
        <p14:creationId xmlns:p14="http://schemas.microsoft.com/office/powerpoint/2010/main" val="4091578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83370" y="369455"/>
            <a:ext cx="8596668" cy="1320800"/>
          </a:xfrm>
        </p:spPr>
        <p:txBody>
          <a:bodyPr/>
          <a:lstStyle/>
          <a:p>
            <a:r>
              <a:rPr lang="en-US" altLang="zh-TW" dirty="0">
                <a:solidFill>
                  <a:schemeClr val="tx1"/>
                </a:solidFill>
              </a:rPr>
              <a:t>Step12:</a:t>
            </a:r>
            <a:r>
              <a:rPr lang="zh-TW" altLang="en-US" dirty="0">
                <a:solidFill>
                  <a:schemeClr val="tx1"/>
                </a:solidFill>
              </a:rPr>
              <a:t>執行控制程式</a:t>
            </a:r>
            <a:endParaRPr lang="zh-TW" altLang="en-US" dirty="0"/>
          </a:p>
        </p:txBody>
      </p:sp>
      <p:sp>
        <p:nvSpPr>
          <p:cNvPr id="3" name="內容版面配置區 2"/>
          <p:cNvSpPr>
            <a:spLocks noGrp="1"/>
          </p:cNvSpPr>
          <p:nvPr>
            <p:ph idx="1"/>
          </p:nvPr>
        </p:nvSpPr>
        <p:spPr>
          <a:xfrm>
            <a:off x="580352" y="1773382"/>
            <a:ext cx="3442084" cy="3880773"/>
          </a:xfrm>
        </p:spPr>
        <p:txBody>
          <a:bodyPr/>
          <a:lstStyle/>
          <a:p>
            <a:pPr>
              <a:buFont typeface="+mj-lt"/>
              <a:buAutoNum type="arabicPeriod"/>
            </a:pPr>
            <a:r>
              <a:rPr lang="zh-TW" altLang="en-US" dirty="0"/>
              <a:t>可以看到已經更改路徑為</a:t>
            </a:r>
            <a:r>
              <a:rPr lang="en-US" altLang="zh-TW" dirty="0">
                <a:solidFill>
                  <a:srgbClr val="0070C0"/>
                </a:solidFill>
              </a:rPr>
              <a:t>:~/fuzzy</a:t>
            </a:r>
          </a:p>
          <a:p>
            <a:pPr>
              <a:buFont typeface="+mj-lt"/>
              <a:buAutoNum type="arabicPeriod"/>
            </a:pPr>
            <a:r>
              <a:rPr lang="zh-TW" altLang="en-US" dirty="0"/>
              <a:t>輸入</a:t>
            </a:r>
            <a:r>
              <a:rPr lang="en-US" altLang="zh-TW" dirty="0"/>
              <a:t>python3 fuzzy.py  </a:t>
            </a:r>
            <a:r>
              <a:rPr lang="zh-TW" altLang="en-US" dirty="0"/>
              <a:t>在這邊是用</a:t>
            </a:r>
            <a:r>
              <a:rPr lang="en-US" altLang="zh-TW" dirty="0"/>
              <a:t>python3</a:t>
            </a:r>
            <a:r>
              <a:rPr lang="zh-TW" altLang="en-US" dirty="0"/>
              <a:t>的版本，而後面則輸入控制程式名稱，為</a:t>
            </a:r>
            <a:r>
              <a:rPr lang="en-US" altLang="zh-TW" dirty="0"/>
              <a:t>fuzzy.py</a:t>
            </a:r>
          </a:p>
          <a:p>
            <a:pPr>
              <a:buFont typeface="+mj-lt"/>
              <a:buAutoNum type="arabicPeriod"/>
            </a:pPr>
            <a:endParaRPr lang="en-US" altLang="zh-TW" dirty="0"/>
          </a:p>
          <a:p>
            <a:pPr>
              <a:buFont typeface="+mj-lt"/>
              <a:buAutoNum type="arabicPeriod"/>
            </a:pPr>
            <a:endParaRPr lang="en-US" altLang="zh-TW" dirty="0"/>
          </a:p>
          <a:p>
            <a:pPr>
              <a:buFont typeface="+mj-lt"/>
              <a:buAutoNum type="arabicPeriod"/>
            </a:pPr>
            <a:endParaRPr lang="en-US" altLang="zh-TW" dirty="0"/>
          </a:p>
          <a:p>
            <a:pPr>
              <a:buFont typeface="+mj-lt"/>
              <a:buAutoNum type="arabicPeriod"/>
            </a:pPr>
            <a:endParaRPr lang="en-US" altLang="zh-TW" dirty="0"/>
          </a:p>
          <a:p>
            <a:pPr>
              <a:buFont typeface="+mj-lt"/>
              <a:buAutoNum type="arabicPeriod"/>
            </a:pPr>
            <a:endParaRPr lang="en-US" altLang="zh-TW" dirty="0"/>
          </a:p>
          <a:p>
            <a:pPr marL="0" indent="0">
              <a:buNone/>
            </a:pPr>
            <a:endParaRPr lang="en-US" altLang="zh-TW" dirty="0"/>
          </a:p>
          <a:p>
            <a:endParaRPr lang="zh-TW" altLang="en-US" dirty="0"/>
          </a:p>
        </p:txBody>
      </p:sp>
      <p:pic>
        <p:nvPicPr>
          <p:cNvPr id="5" name="圖片 4"/>
          <p:cNvPicPr>
            <a:picLocks noChangeAspect="1"/>
          </p:cNvPicPr>
          <p:nvPr/>
        </p:nvPicPr>
        <p:blipFill>
          <a:blip r:embed="rId2"/>
          <a:stretch>
            <a:fillRect/>
          </a:stretch>
        </p:blipFill>
        <p:spPr>
          <a:xfrm>
            <a:off x="4119418" y="1287161"/>
            <a:ext cx="6668655" cy="5170382"/>
          </a:xfrm>
          <a:prstGeom prst="rect">
            <a:avLst/>
          </a:prstGeom>
        </p:spPr>
      </p:pic>
    </p:spTree>
    <p:extLst>
      <p:ext uri="{BB962C8B-B14F-4D97-AF65-F5344CB8AC3E}">
        <p14:creationId xmlns:p14="http://schemas.microsoft.com/office/powerpoint/2010/main" val="20904295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557261" y="369454"/>
            <a:ext cx="8596668" cy="1320800"/>
          </a:xfrm>
        </p:spPr>
        <p:txBody>
          <a:bodyPr/>
          <a:lstStyle/>
          <a:p>
            <a:r>
              <a:rPr lang="en-US" altLang="zh-TW" dirty="0">
                <a:solidFill>
                  <a:schemeClr val="tx1"/>
                </a:solidFill>
              </a:rPr>
              <a:t>Step13:</a:t>
            </a:r>
            <a:r>
              <a:rPr lang="zh-TW" altLang="en-US" dirty="0">
                <a:solidFill>
                  <a:schemeClr val="tx1"/>
                </a:solidFill>
              </a:rPr>
              <a:t>等待</a:t>
            </a:r>
            <a:r>
              <a:rPr lang="en-US" altLang="zh-TW" dirty="0">
                <a:solidFill>
                  <a:schemeClr val="tx1"/>
                </a:solidFill>
              </a:rPr>
              <a:t>socket</a:t>
            </a:r>
            <a:r>
              <a:rPr lang="zh-TW" altLang="en-US" dirty="0">
                <a:solidFill>
                  <a:schemeClr val="tx1"/>
                </a:solidFill>
              </a:rPr>
              <a:t>連線</a:t>
            </a:r>
          </a:p>
        </p:txBody>
      </p:sp>
      <p:sp>
        <p:nvSpPr>
          <p:cNvPr id="3" name="內容版面配置區 2"/>
          <p:cNvSpPr>
            <a:spLocks noGrp="1"/>
          </p:cNvSpPr>
          <p:nvPr>
            <p:ph idx="1"/>
          </p:nvPr>
        </p:nvSpPr>
        <p:spPr>
          <a:xfrm>
            <a:off x="557261" y="1772204"/>
            <a:ext cx="3442084" cy="3880773"/>
          </a:xfrm>
        </p:spPr>
        <p:txBody>
          <a:bodyPr/>
          <a:lstStyle/>
          <a:p>
            <a:pPr>
              <a:buFont typeface="+mj-lt"/>
              <a:buAutoNum type="arabicPeriod"/>
            </a:pPr>
            <a:r>
              <a:rPr lang="zh-TW" altLang="en-US" dirty="0"/>
              <a:t>輸入後即可以看到</a:t>
            </a:r>
            <a:r>
              <a:rPr lang="en-US" altLang="zh-TW" dirty="0"/>
              <a:t>”</a:t>
            </a:r>
            <a:r>
              <a:rPr lang="en-US" altLang="zh-TW" dirty="0" err="1"/>
              <a:t>Wating</a:t>
            </a:r>
            <a:r>
              <a:rPr lang="en-US" altLang="zh-TW" dirty="0"/>
              <a:t>…”</a:t>
            </a:r>
            <a:r>
              <a:rPr lang="zh-TW" altLang="en-US" dirty="0"/>
              <a:t>意思是在等待機器人端</a:t>
            </a:r>
            <a:r>
              <a:rPr lang="en-US" altLang="zh-TW" dirty="0"/>
              <a:t>socket</a:t>
            </a:r>
            <a:r>
              <a:rPr lang="zh-TW" altLang="en-US" dirty="0"/>
              <a:t>連線</a:t>
            </a:r>
            <a:endParaRPr lang="en-US" altLang="zh-TW" dirty="0"/>
          </a:p>
          <a:p>
            <a:pPr>
              <a:buFont typeface="+mj-lt"/>
              <a:buAutoNum type="arabicPeriod"/>
            </a:pPr>
            <a:endParaRPr lang="en-US" altLang="zh-TW" dirty="0"/>
          </a:p>
          <a:p>
            <a:pPr>
              <a:buFont typeface="+mj-lt"/>
              <a:buAutoNum type="arabicPeriod"/>
            </a:pPr>
            <a:endParaRPr lang="en-US" altLang="zh-TW" dirty="0"/>
          </a:p>
          <a:p>
            <a:pPr>
              <a:buFont typeface="+mj-lt"/>
              <a:buAutoNum type="arabicPeriod"/>
            </a:pPr>
            <a:endParaRPr lang="en-US" altLang="zh-TW" dirty="0"/>
          </a:p>
          <a:p>
            <a:pPr>
              <a:buFont typeface="+mj-lt"/>
              <a:buAutoNum type="arabicPeriod"/>
            </a:pPr>
            <a:endParaRPr lang="en-US" altLang="zh-TW" dirty="0"/>
          </a:p>
          <a:p>
            <a:pPr>
              <a:buFont typeface="+mj-lt"/>
              <a:buAutoNum type="arabicPeriod"/>
            </a:pPr>
            <a:endParaRPr lang="en-US" altLang="zh-TW" dirty="0"/>
          </a:p>
          <a:p>
            <a:pPr marL="0" indent="0">
              <a:buNone/>
            </a:pPr>
            <a:endParaRPr lang="en-US" altLang="zh-TW" dirty="0"/>
          </a:p>
          <a:p>
            <a:endParaRPr lang="zh-TW" altLang="en-US" dirty="0"/>
          </a:p>
        </p:txBody>
      </p:sp>
      <p:pic>
        <p:nvPicPr>
          <p:cNvPr id="4" name="圖片 3"/>
          <p:cNvPicPr>
            <a:picLocks noChangeAspect="1"/>
          </p:cNvPicPr>
          <p:nvPr/>
        </p:nvPicPr>
        <p:blipFill>
          <a:blip r:embed="rId2"/>
          <a:stretch>
            <a:fillRect/>
          </a:stretch>
        </p:blipFill>
        <p:spPr>
          <a:xfrm>
            <a:off x="4119418" y="1140691"/>
            <a:ext cx="6634370" cy="5143800"/>
          </a:xfrm>
          <a:prstGeom prst="rect">
            <a:avLst/>
          </a:prstGeom>
        </p:spPr>
      </p:pic>
    </p:spTree>
    <p:extLst>
      <p:ext uri="{BB962C8B-B14F-4D97-AF65-F5344CB8AC3E}">
        <p14:creationId xmlns:p14="http://schemas.microsoft.com/office/powerpoint/2010/main" val="14357553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298642" y="323272"/>
            <a:ext cx="8596668" cy="1320800"/>
          </a:xfrm>
        </p:spPr>
        <p:txBody>
          <a:bodyPr/>
          <a:lstStyle/>
          <a:p>
            <a:r>
              <a:rPr lang="en-US" altLang="zh-TW" dirty="0">
                <a:solidFill>
                  <a:schemeClr val="tx1"/>
                </a:solidFill>
              </a:rPr>
              <a:t>Step14:</a:t>
            </a:r>
            <a:r>
              <a:rPr lang="zh-TW" altLang="en-US" dirty="0">
                <a:solidFill>
                  <a:schemeClr val="tx1"/>
                </a:solidFill>
              </a:rPr>
              <a:t>進行連線</a:t>
            </a:r>
          </a:p>
        </p:txBody>
      </p:sp>
      <p:sp>
        <p:nvSpPr>
          <p:cNvPr id="3" name="內容版面配置區 2"/>
          <p:cNvSpPr>
            <a:spLocks noGrp="1"/>
          </p:cNvSpPr>
          <p:nvPr>
            <p:ph idx="1"/>
          </p:nvPr>
        </p:nvSpPr>
        <p:spPr>
          <a:xfrm>
            <a:off x="520316" y="1797629"/>
            <a:ext cx="3442084" cy="3880773"/>
          </a:xfrm>
        </p:spPr>
        <p:txBody>
          <a:bodyPr/>
          <a:lstStyle/>
          <a:p>
            <a:pPr>
              <a:buFont typeface="+mj-lt"/>
              <a:buAutoNum type="arabicPeriod"/>
            </a:pPr>
            <a:r>
              <a:rPr lang="zh-TW" altLang="en-US" dirty="0"/>
              <a:t>接著在機器人端的終端機</a:t>
            </a:r>
            <a:r>
              <a:rPr lang="en-US" altLang="zh-TW" dirty="0"/>
              <a:t>(Terminal)</a:t>
            </a:r>
            <a:r>
              <a:rPr lang="zh-TW" altLang="en-US" dirty="0"/>
              <a:t>輸入</a:t>
            </a:r>
            <a:r>
              <a:rPr lang="en-US" altLang="zh-TW" dirty="0"/>
              <a:t>:</a:t>
            </a:r>
          </a:p>
          <a:p>
            <a:pPr marL="0" indent="0">
              <a:buNone/>
            </a:pPr>
            <a:r>
              <a:rPr lang="en-US" altLang="zh-TW" dirty="0"/>
              <a:t>“</a:t>
            </a:r>
            <a:r>
              <a:rPr lang="en-US" altLang="zh-TW" dirty="0" err="1"/>
              <a:t>rosrun</a:t>
            </a:r>
            <a:r>
              <a:rPr lang="en-US" altLang="zh-TW" dirty="0"/>
              <a:t> fuzzy client.py”</a:t>
            </a:r>
          </a:p>
          <a:p>
            <a:pPr marL="0" indent="0">
              <a:buNone/>
            </a:pPr>
            <a:r>
              <a:rPr lang="zh-TW" altLang="en-US" dirty="0"/>
              <a:t>這邊因為是用</a:t>
            </a:r>
            <a:r>
              <a:rPr lang="en-US" altLang="zh-TW" dirty="0"/>
              <a:t>ROS</a:t>
            </a:r>
            <a:r>
              <a:rPr lang="zh-TW" altLang="en-US" dirty="0"/>
              <a:t>系統所以一開始執行檔案要先打</a:t>
            </a:r>
            <a:r>
              <a:rPr lang="en-US" altLang="zh-TW" dirty="0" err="1"/>
              <a:t>rosrun</a:t>
            </a:r>
            <a:r>
              <a:rPr lang="en-US" altLang="zh-TW" dirty="0"/>
              <a:t> </a:t>
            </a:r>
          </a:p>
          <a:p>
            <a:pPr marL="0" indent="0">
              <a:buNone/>
            </a:pPr>
            <a:r>
              <a:rPr lang="zh-TW" altLang="en-US" dirty="0"/>
              <a:t>而</a:t>
            </a:r>
            <a:r>
              <a:rPr lang="en-US" altLang="zh-TW" dirty="0"/>
              <a:t>fuzzy</a:t>
            </a:r>
            <a:r>
              <a:rPr lang="zh-TW" altLang="en-US" dirty="0"/>
              <a:t>則是檔案路徑</a:t>
            </a:r>
            <a:endParaRPr lang="en-US" altLang="zh-TW" dirty="0"/>
          </a:p>
          <a:p>
            <a:pPr marL="0" indent="0">
              <a:buNone/>
            </a:pPr>
            <a:r>
              <a:rPr lang="en-US" altLang="zh-TW" dirty="0"/>
              <a:t>client.py</a:t>
            </a:r>
            <a:r>
              <a:rPr lang="zh-TW" altLang="en-US" dirty="0"/>
              <a:t>是連線檔案名稱</a:t>
            </a:r>
            <a:endParaRPr lang="en-US" altLang="zh-TW" dirty="0"/>
          </a:p>
          <a:p>
            <a:pPr>
              <a:buFont typeface="+mj-lt"/>
              <a:buAutoNum type="arabicPeriod"/>
            </a:pPr>
            <a:endParaRPr lang="en-US" altLang="zh-TW" dirty="0"/>
          </a:p>
          <a:p>
            <a:pPr>
              <a:buFont typeface="+mj-lt"/>
              <a:buAutoNum type="arabicPeriod"/>
            </a:pPr>
            <a:endParaRPr lang="en-US" altLang="zh-TW" dirty="0"/>
          </a:p>
          <a:p>
            <a:pPr>
              <a:buFont typeface="+mj-lt"/>
              <a:buAutoNum type="arabicPeriod"/>
            </a:pPr>
            <a:endParaRPr lang="en-US" altLang="zh-TW" dirty="0"/>
          </a:p>
          <a:p>
            <a:pPr marL="0" indent="0">
              <a:buNone/>
            </a:pPr>
            <a:endParaRPr lang="en-US" altLang="zh-TW" dirty="0"/>
          </a:p>
          <a:p>
            <a:endParaRPr lang="zh-TW" altLang="en-US" dirty="0"/>
          </a:p>
        </p:txBody>
      </p:sp>
      <p:pic>
        <p:nvPicPr>
          <p:cNvPr id="5" name="圖片 4"/>
          <p:cNvPicPr>
            <a:picLocks noChangeAspect="1"/>
          </p:cNvPicPr>
          <p:nvPr/>
        </p:nvPicPr>
        <p:blipFill>
          <a:blip r:embed="rId2"/>
          <a:stretch>
            <a:fillRect/>
          </a:stretch>
        </p:blipFill>
        <p:spPr>
          <a:xfrm>
            <a:off x="4456546" y="690592"/>
            <a:ext cx="4572000" cy="5448300"/>
          </a:xfrm>
          <a:prstGeom prst="rect">
            <a:avLst/>
          </a:prstGeom>
        </p:spPr>
      </p:pic>
    </p:spTree>
    <p:extLst>
      <p:ext uri="{BB962C8B-B14F-4D97-AF65-F5344CB8AC3E}">
        <p14:creationId xmlns:p14="http://schemas.microsoft.com/office/powerpoint/2010/main" val="344032095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p:txBody>
          <a:bodyPr>
            <a:normAutofit/>
          </a:bodyPr>
          <a:lstStyle/>
          <a:p>
            <a:r>
              <a:rPr lang="zh-TW" altLang="en-US" sz="5000" dirty="0">
                <a:latin typeface="Times New Roman" panose="02020603050405020304" pitchFamily="18" charset="0"/>
                <a:ea typeface="標楷體" panose="03000509000000000000" pitchFamily="65" charset="-120"/>
                <a:cs typeface="Times New Roman" panose="02020603050405020304" pitchFamily="18" charset="0"/>
              </a:rPr>
              <a:t>電腦端控制及連線程式</a:t>
            </a:r>
          </a:p>
        </p:txBody>
      </p:sp>
    </p:spTree>
    <p:extLst>
      <p:ext uri="{BB962C8B-B14F-4D97-AF65-F5344CB8AC3E}">
        <p14:creationId xmlns:p14="http://schemas.microsoft.com/office/powerpoint/2010/main" val="2627152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a:extLst>
              <a:ext uri="{FF2B5EF4-FFF2-40B4-BE49-F238E27FC236}">
                <a16:creationId xmlns:a16="http://schemas.microsoft.com/office/drawing/2014/main" id="{02B7988D-E587-E78C-6BBD-D9766A2949D3}"/>
              </a:ext>
            </a:extLst>
          </p:cNvPr>
          <p:cNvPicPr>
            <a:picLocks noChangeAspect="1"/>
          </p:cNvPicPr>
          <p:nvPr/>
        </p:nvPicPr>
        <p:blipFill>
          <a:blip r:embed="rId2"/>
          <a:stretch>
            <a:fillRect/>
          </a:stretch>
        </p:blipFill>
        <p:spPr>
          <a:xfrm>
            <a:off x="423673" y="1496288"/>
            <a:ext cx="5801723" cy="3165762"/>
          </a:xfrm>
          <a:prstGeom prst="rect">
            <a:avLst/>
          </a:prstGeom>
        </p:spPr>
      </p:pic>
      <p:sp>
        <p:nvSpPr>
          <p:cNvPr id="6" name="矩形 5"/>
          <p:cNvSpPr/>
          <p:nvPr/>
        </p:nvSpPr>
        <p:spPr>
          <a:xfrm>
            <a:off x="553527" y="1607420"/>
            <a:ext cx="5277929" cy="73054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6"/>
          <p:cNvSpPr/>
          <p:nvPr/>
        </p:nvSpPr>
        <p:spPr>
          <a:xfrm>
            <a:off x="553528" y="2381890"/>
            <a:ext cx="4629726" cy="73054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矩形 7"/>
          <p:cNvSpPr/>
          <p:nvPr/>
        </p:nvSpPr>
        <p:spPr>
          <a:xfrm>
            <a:off x="553528" y="3131307"/>
            <a:ext cx="4629726" cy="66735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矩形 8"/>
          <p:cNvSpPr/>
          <p:nvPr/>
        </p:nvSpPr>
        <p:spPr>
          <a:xfrm>
            <a:off x="553528" y="3816420"/>
            <a:ext cx="4629726" cy="73054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5" name="直線單箭頭接點 14"/>
          <p:cNvCxnSpPr>
            <a:cxnSpLocks/>
          </p:cNvCxnSpPr>
          <p:nvPr/>
        </p:nvCxnSpPr>
        <p:spPr>
          <a:xfrm flipV="1">
            <a:off x="5831456" y="1911355"/>
            <a:ext cx="1613053" cy="9236"/>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文字方塊 15"/>
          <p:cNvSpPr txBox="1"/>
          <p:nvPr/>
        </p:nvSpPr>
        <p:spPr>
          <a:xfrm>
            <a:off x="7444509" y="1696027"/>
            <a:ext cx="2466109" cy="369332"/>
          </a:xfrm>
          <a:prstGeom prst="rect">
            <a:avLst/>
          </a:prstGeom>
          <a:noFill/>
          <a:ln w="57150">
            <a:solidFill>
              <a:srgbClr val="FF0000"/>
            </a:solidFill>
          </a:ln>
        </p:spPr>
        <p:txBody>
          <a:bodyPr wrap="square" rtlCol="0">
            <a:spAutoFit/>
          </a:bodyPr>
          <a:lstStyle/>
          <a:p>
            <a:r>
              <a:rPr lang="zh-TW" altLang="en-US" dirty="0">
                <a:latin typeface="Times New Roman" panose="02020603050405020304" pitchFamily="18" charset="0"/>
                <a:ea typeface="標楷體" panose="03000509000000000000" pitchFamily="65" charset="-120"/>
                <a:cs typeface="Times New Roman" panose="02020603050405020304" pitchFamily="18" charset="0"/>
              </a:rPr>
              <a:t>將</a:t>
            </a:r>
            <a:r>
              <a:rPr lang="en-US" altLang="zh-TW" dirty="0" err="1">
                <a:latin typeface="Times New Roman" panose="02020603050405020304" pitchFamily="18" charset="0"/>
                <a:ea typeface="標楷體" panose="03000509000000000000" pitchFamily="65" charset="-120"/>
                <a:cs typeface="Times New Roman" panose="02020603050405020304" pitchFamily="18" charset="0"/>
              </a:rPr>
              <a:t>numpy</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定義為</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np</a:t>
            </a:r>
            <a:endParaRPr lang="zh-TW" altLang="en-US" dirty="0">
              <a:latin typeface="Times New Roman" panose="02020603050405020304" pitchFamily="18" charset="0"/>
              <a:ea typeface="標楷體" panose="03000509000000000000" pitchFamily="65" charset="-120"/>
              <a:cs typeface="Times New Roman" panose="02020603050405020304" pitchFamily="18" charset="0"/>
            </a:endParaRPr>
          </a:p>
        </p:txBody>
      </p:sp>
      <p:cxnSp>
        <p:nvCxnSpPr>
          <p:cNvPr id="17" name="直線單箭頭接點 16"/>
          <p:cNvCxnSpPr>
            <a:cxnSpLocks/>
          </p:cNvCxnSpPr>
          <p:nvPr/>
        </p:nvCxnSpPr>
        <p:spPr>
          <a:xfrm flipV="1">
            <a:off x="5183254" y="2696621"/>
            <a:ext cx="1976583" cy="9236"/>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線單箭頭接點 17"/>
          <p:cNvCxnSpPr/>
          <p:nvPr/>
        </p:nvCxnSpPr>
        <p:spPr>
          <a:xfrm flipV="1">
            <a:off x="5183254" y="3423173"/>
            <a:ext cx="1976583" cy="9236"/>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線單箭頭接點 18"/>
          <p:cNvCxnSpPr/>
          <p:nvPr/>
        </p:nvCxnSpPr>
        <p:spPr>
          <a:xfrm flipV="1">
            <a:off x="5183254" y="4168197"/>
            <a:ext cx="1976583" cy="9236"/>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4" name="文字方塊 23"/>
          <p:cNvSpPr txBox="1"/>
          <p:nvPr/>
        </p:nvSpPr>
        <p:spPr>
          <a:xfrm>
            <a:off x="7159837" y="3983531"/>
            <a:ext cx="2466109" cy="369332"/>
          </a:xfrm>
          <a:prstGeom prst="rect">
            <a:avLst/>
          </a:prstGeom>
          <a:noFill/>
          <a:ln w="57150">
            <a:solidFill>
              <a:srgbClr val="FF0000"/>
            </a:solidFill>
          </a:ln>
        </p:spPr>
        <p:txBody>
          <a:bodyPr wrap="square" rtlCol="0">
            <a:spAutoFit/>
          </a:bodyPr>
          <a:lstStyle/>
          <a:p>
            <a:r>
              <a:rPr lang="zh-TW" altLang="en-US" dirty="0">
                <a:latin typeface="Times New Roman" panose="02020603050405020304" pitchFamily="18" charset="0"/>
                <a:ea typeface="標楷體" panose="03000509000000000000" pitchFamily="65" charset="-120"/>
                <a:cs typeface="Times New Roman" panose="02020603050405020304" pitchFamily="18" charset="0"/>
              </a:rPr>
              <a:t>匯入</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socket</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模組</a:t>
            </a:r>
          </a:p>
        </p:txBody>
      </p:sp>
      <p:sp>
        <p:nvSpPr>
          <p:cNvPr id="30" name="文字方塊 29"/>
          <p:cNvSpPr txBox="1"/>
          <p:nvPr/>
        </p:nvSpPr>
        <p:spPr>
          <a:xfrm>
            <a:off x="7164454" y="2471713"/>
            <a:ext cx="2466109" cy="369332"/>
          </a:xfrm>
          <a:prstGeom prst="rect">
            <a:avLst/>
          </a:prstGeom>
          <a:noFill/>
          <a:ln w="57150">
            <a:solidFill>
              <a:srgbClr val="FF0000"/>
            </a:solidFill>
          </a:ln>
        </p:spPr>
        <p:txBody>
          <a:bodyPr wrap="square" rtlCol="0">
            <a:spAutoFit/>
          </a:bodyPr>
          <a:lstStyle/>
          <a:p>
            <a:r>
              <a:rPr lang="zh-TW" altLang="en-US" dirty="0">
                <a:latin typeface="Times New Roman" panose="02020603050405020304" pitchFamily="18" charset="0"/>
                <a:ea typeface="標楷體" panose="03000509000000000000" pitchFamily="65" charset="-120"/>
                <a:cs typeface="Times New Roman" panose="02020603050405020304" pitchFamily="18" charset="0"/>
              </a:rPr>
              <a:t>匯入時間模組</a:t>
            </a:r>
          </a:p>
        </p:txBody>
      </p:sp>
      <p:sp>
        <p:nvSpPr>
          <p:cNvPr id="31" name="文字方塊 30"/>
          <p:cNvSpPr txBox="1"/>
          <p:nvPr/>
        </p:nvSpPr>
        <p:spPr>
          <a:xfrm>
            <a:off x="7159837" y="3247743"/>
            <a:ext cx="2466109" cy="369332"/>
          </a:xfrm>
          <a:prstGeom prst="rect">
            <a:avLst/>
          </a:prstGeom>
          <a:noFill/>
          <a:ln w="57150">
            <a:solidFill>
              <a:srgbClr val="FF0000"/>
            </a:solidFill>
          </a:ln>
        </p:spPr>
        <p:txBody>
          <a:bodyPr wrap="square" rtlCol="0">
            <a:spAutoFit/>
          </a:bodyPr>
          <a:lstStyle/>
          <a:p>
            <a:r>
              <a:rPr lang="zh-TW" altLang="en-US" dirty="0">
                <a:latin typeface="Times New Roman" panose="02020603050405020304" pitchFamily="18" charset="0"/>
                <a:ea typeface="標楷體" panose="03000509000000000000" pitchFamily="65" charset="-120"/>
                <a:cs typeface="Times New Roman" panose="02020603050405020304" pitchFamily="18" charset="0"/>
              </a:rPr>
              <a:t>匯入</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math</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模組</a:t>
            </a:r>
          </a:p>
        </p:txBody>
      </p:sp>
    </p:spTree>
    <p:extLst>
      <p:ext uri="{BB962C8B-B14F-4D97-AF65-F5344CB8AC3E}">
        <p14:creationId xmlns:p14="http://schemas.microsoft.com/office/powerpoint/2010/main" val="9180408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a:extLst>
              <a:ext uri="{FF2B5EF4-FFF2-40B4-BE49-F238E27FC236}">
                <a16:creationId xmlns:a16="http://schemas.microsoft.com/office/drawing/2014/main" id="{DFF92C0F-C045-6432-CD83-643545518705}"/>
              </a:ext>
            </a:extLst>
          </p:cNvPr>
          <p:cNvPicPr>
            <a:picLocks noChangeAspect="1"/>
          </p:cNvPicPr>
          <p:nvPr/>
        </p:nvPicPr>
        <p:blipFill>
          <a:blip r:embed="rId2"/>
          <a:stretch>
            <a:fillRect/>
          </a:stretch>
        </p:blipFill>
        <p:spPr>
          <a:xfrm>
            <a:off x="482773" y="2477620"/>
            <a:ext cx="9196065" cy="2353171"/>
          </a:xfrm>
          <a:prstGeom prst="rect">
            <a:avLst/>
          </a:prstGeom>
        </p:spPr>
      </p:pic>
      <p:sp>
        <p:nvSpPr>
          <p:cNvPr id="14" name="矩形 13"/>
          <p:cNvSpPr/>
          <p:nvPr/>
        </p:nvSpPr>
        <p:spPr>
          <a:xfrm>
            <a:off x="482773" y="2704886"/>
            <a:ext cx="8997657" cy="42578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5" name="直線單箭頭接點 14"/>
          <p:cNvCxnSpPr>
            <a:cxnSpLocks/>
            <a:stCxn id="14" idx="0"/>
          </p:cNvCxnSpPr>
          <p:nvPr/>
        </p:nvCxnSpPr>
        <p:spPr>
          <a:xfrm flipV="1">
            <a:off x="4981602" y="1271713"/>
            <a:ext cx="1875687" cy="1433173"/>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文字方塊 16"/>
          <p:cNvSpPr txBox="1"/>
          <p:nvPr/>
        </p:nvSpPr>
        <p:spPr>
          <a:xfrm>
            <a:off x="6890895" y="1196885"/>
            <a:ext cx="2253105" cy="369332"/>
          </a:xfrm>
          <a:prstGeom prst="rect">
            <a:avLst/>
          </a:prstGeom>
          <a:noFill/>
          <a:ln w="57150">
            <a:solidFill>
              <a:srgbClr val="FF0000"/>
            </a:solidFill>
          </a:ln>
        </p:spPr>
        <p:txBody>
          <a:bodyPr wrap="square" rtlCol="0">
            <a:spAutoFit/>
          </a:bodyPr>
          <a:lstStyle/>
          <a:p>
            <a:r>
              <a:rPr lang="zh-TW" altLang="en-US" dirty="0">
                <a:latin typeface="Times New Roman" panose="02020603050405020304" pitchFamily="18" charset="0"/>
                <a:ea typeface="標楷體" panose="03000509000000000000" pitchFamily="65" charset="-120"/>
                <a:cs typeface="Times New Roman" panose="02020603050405020304" pitchFamily="18" charset="0"/>
              </a:rPr>
              <a:t>建立</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server</a:t>
            </a:r>
            <a:endParaRPr lang="zh-TW" altLang="en-US"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18" name="矩形 17"/>
          <p:cNvSpPr/>
          <p:nvPr/>
        </p:nvSpPr>
        <p:spPr>
          <a:xfrm>
            <a:off x="482773" y="3130672"/>
            <a:ext cx="5702367" cy="54791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9" name="直線單箭頭接點 18"/>
          <p:cNvCxnSpPr>
            <a:cxnSpLocks/>
            <a:endCxn id="20" idx="0"/>
          </p:cNvCxnSpPr>
          <p:nvPr/>
        </p:nvCxnSpPr>
        <p:spPr>
          <a:xfrm>
            <a:off x="5362873" y="3678584"/>
            <a:ext cx="2055322" cy="161945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文字方塊 19"/>
          <p:cNvSpPr txBox="1"/>
          <p:nvPr/>
        </p:nvSpPr>
        <p:spPr>
          <a:xfrm>
            <a:off x="6185140" y="5298034"/>
            <a:ext cx="2466109" cy="1200329"/>
          </a:xfrm>
          <a:prstGeom prst="rect">
            <a:avLst/>
          </a:prstGeom>
          <a:noFill/>
          <a:ln w="57150">
            <a:solidFill>
              <a:srgbClr val="FF0000"/>
            </a:solidFill>
          </a:ln>
        </p:spPr>
        <p:txBody>
          <a:bodyPr wrap="square" rtlCol="0">
            <a:spAutoFit/>
          </a:bodyPr>
          <a:lstStyle/>
          <a:p>
            <a:r>
              <a:rPr lang="zh-TW" altLang="en-US" dirty="0">
                <a:latin typeface="Times New Roman" panose="02020603050405020304" pitchFamily="18" charset="0"/>
                <a:ea typeface="標楷體" panose="03000509000000000000" pitchFamily="65" charset="-120"/>
                <a:cs typeface="Times New Roman" panose="02020603050405020304" pitchFamily="18" charset="0"/>
              </a:rPr>
              <a:t>將電腦端的</a:t>
            </a:r>
            <a:r>
              <a:rPr lang="en-US" altLang="zh-TW" dirty="0" err="1">
                <a:latin typeface="Times New Roman" panose="02020603050405020304" pitchFamily="18" charset="0"/>
                <a:ea typeface="標楷體" panose="03000509000000000000" pitchFamily="65" charset="-120"/>
                <a:cs typeface="Times New Roman" panose="02020603050405020304" pitchFamily="18" charset="0"/>
              </a:rPr>
              <a:t>ip</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輸入，</a:t>
            </a:r>
            <a:endParaRPr lang="en-US" altLang="zh-TW" dirty="0">
              <a:latin typeface="Times New Roman" panose="02020603050405020304" pitchFamily="18" charset="0"/>
              <a:ea typeface="標楷體" panose="03000509000000000000" pitchFamily="65" charset="-120"/>
              <a:cs typeface="Times New Roman" panose="02020603050405020304" pitchFamily="18" charset="0"/>
            </a:endParaRPr>
          </a:p>
          <a:p>
            <a:r>
              <a:rPr lang="zh-TW" altLang="en-US" dirty="0">
                <a:latin typeface="Times New Roman" panose="02020603050405020304" pitchFamily="18" charset="0"/>
                <a:ea typeface="標楷體" panose="03000509000000000000" pitchFamily="65" charset="-120"/>
                <a:cs typeface="Times New Roman" panose="02020603050405020304" pitchFamily="18" charset="0"/>
              </a:rPr>
              <a:t>後面</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”1234”</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為</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port</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連接阜，必須與機器人端相同</a:t>
            </a:r>
          </a:p>
        </p:txBody>
      </p:sp>
      <p:sp>
        <p:nvSpPr>
          <p:cNvPr id="21" name="矩形 20"/>
          <p:cNvSpPr/>
          <p:nvPr/>
        </p:nvSpPr>
        <p:spPr>
          <a:xfrm>
            <a:off x="482773" y="3658971"/>
            <a:ext cx="3183453" cy="999283"/>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22" name="直線單箭頭接點 21"/>
          <p:cNvCxnSpPr>
            <a:cxnSpLocks/>
            <a:stCxn id="21" idx="2"/>
            <a:endCxn id="24" idx="0"/>
          </p:cNvCxnSpPr>
          <p:nvPr/>
        </p:nvCxnSpPr>
        <p:spPr>
          <a:xfrm flipH="1">
            <a:off x="2074499" y="4658254"/>
            <a:ext cx="1" cy="916779"/>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4" name="文字方塊 23"/>
          <p:cNvSpPr txBox="1"/>
          <p:nvPr/>
        </p:nvSpPr>
        <p:spPr>
          <a:xfrm>
            <a:off x="841444" y="5575033"/>
            <a:ext cx="2466109" cy="923330"/>
          </a:xfrm>
          <a:prstGeom prst="rect">
            <a:avLst/>
          </a:prstGeom>
          <a:noFill/>
          <a:ln w="57150">
            <a:solidFill>
              <a:srgbClr val="FF0000"/>
            </a:solidFill>
          </a:ln>
        </p:spPr>
        <p:txBody>
          <a:bodyPr wrap="square" rtlCol="0">
            <a:spAutoFit/>
          </a:bodyPr>
          <a:lstStyle/>
          <a:p>
            <a:r>
              <a:rPr lang="zh-TW" altLang="en-US" dirty="0">
                <a:latin typeface="Times New Roman" panose="02020603050405020304" pitchFamily="18" charset="0"/>
                <a:ea typeface="標楷體" panose="03000509000000000000" pitchFamily="65" charset="-120"/>
                <a:cs typeface="Times New Roman" panose="02020603050405020304" pitchFamily="18" charset="0"/>
              </a:rPr>
              <a:t>運行程式後將會出現</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”Waiting…”</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等待機器人端連接</a:t>
            </a:r>
          </a:p>
        </p:txBody>
      </p:sp>
    </p:spTree>
    <p:extLst>
      <p:ext uri="{BB962C8B-B14F-4D97-AF65-F5344CB8AC3E}">
        <p14:creationId xmlns:p14="http://schemas.microsoft.com/office/powerpoint/2010/main" val="2541107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a:extLst>
              <a:ext uri="{FF2B5EF4-FFF2-40B4-BE49-F238E27FC236}">
                <a16:creationId xmlns:a16="http://schemas.microsoft.com/office/drawing/2014/main" id="{64E3567F-C04E-A4AE-C3FA-3060EC637C72}"/>
              </a:ext>
            </a:extLst>
          </p:cNvPr>
          <p:cNvPicPr>
            <a:picLocks noChangeAspect="1"/>
          </p:cNvPicPr>
          <p:nvPr/>
        </p:nvPicPr>
        <p:blipFill>
          <a:blip r:embed="rId2"/>
          <a:stretch>
            <a:fillRect/>
          </a:stretch>
        </p:blipFill>
        <p:spPr>
          <a:xfrm>
            <a:off x="551869" y="1386118"/>
            <a:ext cx="6130674" cy="3973191"/>
          </a:xfrm>
          <a:prstGeom prst="rect">
            <a:avLst/>
          </a:prstGeom>
        </p:spPr>
      </p:pic>
      <p:sp>
        <p:nvSpPr>
          <p:cNvPr id="5" name="矩形 4"/>
          <p:cNvSpPr/>
          <p:nvPr/>
        </p:nvSpPr>
        <p:spPr>
          <a:xfrm>
            <a:off x="570344" y="1446935"/>
            <a:ext cx="2736273" cy="274816"/>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6" name="直線單箭頭接點 5"/>
          <p:cNvCxnSpPr>
            <a:cxnSpLocks/>
            <a:stCxn id="5" idx="3"/>
            <a:endCxn id="7" idx="1"/>
          </p:cNvCxnSpPr>
          <p:nvPr/>
        </p:nvCxnSpPr>
        <p:spPr>
          <a:xfrm>
            <a:off x="3306617" y="1584343"/>
            <a:ext cx="4158674" cy="4725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文字方塊 6"/>
          <p:cNvSpPr txBox="1"/>
          <p:nvPr/>
        </p:nvSpPr>
        <p:spPr>
          <a:xfrm>
            <a:off x="7465291" y="1446934"/>
            <a:ext cx="3888509" cy="369332"/>
          </a:xfrm>
          <a:prstGeom prst="rect">
            <a:avLst/>
          </a:prstGeom>
          <a:noFill/>
          <a:ln w="57150">
            <a:solidFill>
              <a:srgbClr val="FF0000"/>
            </a:solidFill>
          </a:ln>
        </p:spPr>
        <p:txBody>
          <a:bodyPr wrap="square" rtlCol="0">
            <a:spAutoFit/>
          </a:bodyPr>
          <a:lstStyle/>
          <a:p>
            <a:r>
              <a:rPr lang="zh-TW" altLang="en-US" dirty="0">
                <a:latin typeface="Times New Roman" panose="02020603050405020304" pitchFamily="18" charset="0"/>
                <a:ea typeface="標楷體" panose="03000509000000000000" pitchFamily="65" charset="-120"/>
                <a:cs typeface="Times New Roman" panose="02020603050405020304" pitchFamily="18" charset="0"/>
              </a:rPr>
              <a:t>會持續嘗試連接直到成功</a:t>
            </a:r>
          </a:p>
        </p:txBody>
      </p:sp>
      <p:sp>
        <p:nvSpPr>
          <p:cNvPr id="10" name="矩形 9"/>
          <p:cNvSpPr/>
          <p:nvPr/>
        </p:nvSpPr>
        <p:spPr>
          <a:xfrm>
            <a:off x="586386" y="2538859"/>
            <a:ext cx="6130674" cy="274816"/>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2" name="直線單箭頭接點 11"/>
          <p:cNvCxnSpPr>
            <a:cxnSpLocks/>
            <a:stCxn id="10" idx="3"/>
            <a:endCxn id="14" idx="1"/>
          </p:cNvCxnSpPr>
          <p:nvPr/>
        </p:nvCxnSpPr>
        <p:spPr>
          <a:xfrm flipV="1">
            <a:off x="6717060" y="2462219"/>
            <a:ext cx="1342245" cy="214048"/>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文字方塊 13"/>
          <p:cNvSpPr txBox="1"/>
          <p:nvPr/>
        </p:nvSpPr>
        <p:spPr>
          <a:xfrm>
            <a:off x="8059305" y="2139053"/>
            <a:ext cx="3506951" cy="646331"/>
          </a:xfrm>
          <a:prstGeom prst="rect">
            <a:avLst/>
          </a:prstGeom>
          <a:noFill/>
          <a:ln w="57150">
            <a:solidFill>
              <a:srgbClr val="FF0000"/>
            </a:solidFill>
          </a:ln>
        </p:spPr>
        <p:txBody>
          <a:bodyPr wrap="square" rtlCol="0">
            <a:spAutoFit/>
          </a:bodyPr>
          <a:lstStyle/>
          <a:p>
            <a:r>
              <a:rPr lang="zh-TW" altLang="en-US" dirty="0">
                <a:latin typeface="Times New Roman" panose="02020603050405020304" pitchFamily="18" charset="0"/>
                <a:ea typeface="標楷體" panose="03000509000000000000" pitchFamily="65" charset="-120"/>
                <a:cs typeface="Times New Roman" panose="02020603050405020304" pitchFamily="18" charset="0"/>
              </a:rPr>
              <a:t>接收誤差訊號並將誤差訊號以</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utf8</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格式進行解碼</a:t>
            </a:r>
          </a:p>
        </p:txBody>
      </p:sp>
      <p:sp>
        <p:nvSpPr>
          <p:cNvPr id="15" name="矩形 14"/>
          <p:cNvSpPr/>
          <p:nvPr/>
        </p:nvSpPr>
        <p:spPr>
          <a:xfrm>
            <a:off x="586386" y="2814602"/>
            <a:ext cx="5608061" cy="236918"/>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7" name="直線單箭頭接點 16"/>
          <p:cNvCxnSpPr>
            <a:cxnSpLocks/>
            <a:stCxn id="15" idx="3"/>
          </p:cNvCxnSpPr>
          <p:nvPr/>
        </p:nvCxnSpPr>
        <p:spPr>
          <a:xfrm>
            <a:off x="6194447" y="2933061"/>
            <a:ext cx="493471" cy="153665"/>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文字方塊 17"/>
          <p:cNvSpPr txBox="1"/>
          <p:nvPr/>
        </p:nvSpPr>
        <p:spPr>
          <a:xfrm>
            <a:off x="6687919" y="2902060"/>
            <a:ext cx="5245462" cy="369332"/>
          </a:xfrm>
          <a:prstGeom prst="rect">
            <a:avLst/>
          </a:prstGeom>
          <a:noFill/>
          <a:ln w="57150">
            <a:solidFill>
              <a:srgbClr val="FF0000"/>
            </a:solidFill>
          </a:ln>
        </p:spPr>
        <p:txBody>
          <a:bodyPr wrap="square" rtlCol="0">
            <a:spAutoFit/>
          </a:bodyPr>
          <a:lstStyle/>
          <a:p>
            <a:r>
              <a:rPr lang="en-US" altLang="zh-TW" dirty="0">
                <a:latin typeface="Times New Roman" panose="02020603050405020304" pitchFamily="18" charset="0"/>
                <a:ea typeface="標楷體" panose="03000509000000000000" pitchFamily="65" charset="-120"/>
                <a:cs typeface="Times New Roman" panose="02020603050405020304" pitchFamily="18" charset="0"/>
              </a:rPr>
              <a:t>1:-1</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代表全部之誤差訊號數值</a:t>
            </a:r>
          </a:p>
        </p:txBody>
      </p:sp>
      <p:sp>
        <p:nvSpPr>
          <p:cNvPr id="19" name="矩形 18"/>
          <p:cNvSpPr/>
          <p:nvPr/>
        </p:nvSpPr>
        <p:spPr>
          <a:xfrm>
            <a:off x="551868" y="3678971"/>
            <a:ext cx="5608061" cy="1544193"/>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20" name="直線單箭頭接點 19"/>
          <p:cNvCxnSpPr/>
          <p:nvPr/>
        </p:nvCxnSpPr>
        <p:spPr>
          <a:xfrm flipV="1">
            <a:off x="6173028" y="4356653"/>
            <a:ext cx="509514" cy="1214"/>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文字方塊 20"/>
          <p:cNvSpPr txBox="1"/>
          <p:nvPr/>
        </p:nvSpPr>
        <p:spPr>
          <a:xfrm>
            <a:off x="6682542" y="4163161"/>
            <a:ext cx="5245462" cy="369332"/>
          </a:xfrm>
          <a:prstGeom prst="rect">
            <a:avLst/>
          </a:prstGeom>
          <a:noFill/>
          <a:ln w="57150">
            <a:solidFill>
              <a:srgbClr val="FF0000"/>
            </a:solidFill>
          </a:ln>
        </p:spPr>
        <p:txBody>
          <a:bodyPr wrap="square" rtlCol="0">
            <a:spAutoFit/>
          </a:bodyPr>
          <a:lstStyle/>
          <a:p>
            <a:r>
              <a:rPr lang="zh-TW" altLang="en-US">
                <a:latin typeface="Times New Roman" panose="02020603050405020304" pitchFamily="18" charset="0"/>
                <a:ea typeface="標楷體" panose="03000509000000000000" pitchFamily="65" charset="-120"/>
                <a:cs typeface="Times New Roman" panose="02020603050405020304" pitchFamily="18" charset="0"/>
              </a:rPr>
              <a:t>將位置以及</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線速度角速度存入矩陣</a:t>
            </a:r>
          </a:p>
        </p:txBody>
      </p:sp>
    </p:spTree>
    <p:extLst>
      <p:ext uri="{BB962C8B-B14F-4D97-AF65-F5344CB8AC3E}">
        <p14:creationId xmlns:p14="http://schemas.microsoft.com/office/powerpoint/2010/main" val="21426744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3362168" y="2944238"/>
            <a:ext cx="4371322" cy="742545"/>
          </a:xfrm>
        </p:spPr>
        <p:txBody>
          <a:bodyPr>
            <a:noAutofit/>
          </a:bodyPr>
          <a:lstStyle/>
          <a:p>
            <a:r>
              <a:rPr lang="en-US" altLang="zh-TW" sz="4500" dirty="0">
                <a:solidFill>
                  <a:schemeClr val="tx1"/>
                </a:solidFill>
              </a:rPr>
              <a:t>Python</a:t>
            </a:r>
            <a:r>
              <a:rPr lang="zh-TW" altLang="en-US" sz="4500" dirty="0">
                <a:solidFill>
                  <a:schemeClr val="tx1"/>
                </a:solidFill>
              </a:rPr>
              <a:t>檔案建立</a:t>
            </a:r>
          </a:p>
        </p:txBody>
      </p:sp>
    </p:spTree>
    <p:extLst>
      <p:ext uri="{BB962C8B-B14F-4D97-AF65-F5344CB8AC3E}">
        <p14:creationId xmlns:p14="http://schemas.microsoft.com/office/powerpoint/2010/main" val="343929561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a:extLst>
              <a:ext uri="{FF2B5EF4-FFF2-40B4-BE49-F238E27FC236}">
                <a16:creationId xmlns:a16="http://schemas.microsoft.com/office/drawing/2014/main" id="{AA81509C-83A9-EC37-886E-6CCFDE2A9FD0}"/>
              </a:ext>
            </a:extLst>
          </p:cNvPr>
          <p:cNvPicPr>
            <a:picLocks noChangeAspect="1"/>
          </p:cNvPicPr>
          <p:nvPr/>
        </p:nvPicPr>
        <p:blipFill>
          <a:blip r:embed="rId2"/>
          <a:stretch>
            <a:fillRect/>
          </a:stretch>
        </p:blipFill>
        <p:spPr>
          <a:xfrm>
            <a:off x="267865" y="2363538"/>
            <a:ext cx="7321655" cy="1897223"/>
          </a:xfrm>
          <a:prstGeom prst="rect">
            <a:avLst/>
          </a:prstGeom>
        </p:spPr>
      </p:pic>
      <p:sp>
        <p:nvSpPr>
          <p:cNvPr id="5" name="矩形 4"/>
          <p:cNvSpPr/>
          <p:nvPr/>
        </p:nvSpPr>
        <p:spPr>
          <a:xfrm>
            <a:off x="203612" y="2342845"/>
            <a:ext cx="7528683" cy="286381"/>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7" name="直線單箭頭接點 6"/>
          <p:cNvCxnSpPr>
            <a:cxnSpLocks/>
            <a:stCxn id="5" idx="3"/>
          </p:cNvCxnSpPr>
          <p:nvPr/>
        </p:nvCxnSpPr>
        <p:spPr>
          <a:xfrm>
            <a:off x="7732295" y="2486036"/>
            <a:ext cx="1410246" cy="33672"/>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文字方塊 7"/>
          <p:cNvSpPr txBox="1"/>
          <p:nvPr/>
        </p:nvSpPr>
        <p:spPr>
          <a:xfrm>
            <a:off x="9142541" y="2259898"/>
            <a:ext cx="2466109" cy="646331"/>
          </a:xfrm>
          <a:prstGeom prst="rect">
            <a:avLst/>
          </a:prstGeom>
          <a:noFill/>
          <a:ln w="57150">
            <a:solidFill>
              <a:srgbClr val="FF0000"/>
            </a:solidFill>
          </a:ln>
        </p:spPr>
        <p:txBody>
          <a:bodyPr wrap="square" rtlCol="0">
            <a:spAutoFit/>
          </a:bodyPr>
          <a:lstStyle/>
          <a:p>
            <a:r>
              <a:rPr lang="zh-TW" altLang="en-US" dirty="0">
                <a:latin typeface="Times New Roman" panose="02020603050405020304" pitchFamily="18" charset="0"/>
                <a:ea typeface="標楷體" panose="03000509000000000000" pitchFamily="65" charset="-120"/>
                <a:cs typeface="Times New Roman" panose="02020603050405020304" pitchFamily="18" charset="0"/>
              </a:rPr>
              <a:t>創立參考軌跡座標轉換函數</a:t>
            </a:r>
          </a:p>
        </p:txBody>
      </p:sp>
      <p:sp>
        <p:nvSpPr>
          <p:cNvPr id="9" name="矩形 8"/>
          <p:cNvSpPr/>
          <p:nvPr/>
        </p:nvSpPr>
        <p:spPr>
          <a:xfrm>
            <a:off x="203611" y="2629226"/>
            <a:ext cx="6544704" cy="163153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0" name="直線單箭頭接點 9"/>
          <p:cNvCxnSpPr>
            <a:cxnSpLocks/>
            <a:stCxn id="9" idx="3"/>
          </p:cNvCxnSpPr>
          <p:nvPr/>
        </p:nvCxnSpPr>
        <p:spPr>
          <a:xfrm>
            <a:off x="6748315" y="3444994"/>
            <a:ext cx="1287321" cy="327592"/>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文字方塊 10"/>
          <p:cNvSpPr txBox="1"/>
          <p:nvPr/>
        </p:nvSpPr>
        <p:spPr>
          <a:xfrm>
            <a:off x="8035635" y="3449418"/>
            <a:ext cx="2792786" cy="1200329"/>
          </a:xfrm>
          <a:prstGeom prst="rect">
            <a:avLst/>
          </a:prstGeom>
          <a:noFill/>
          <a:ln w="57150">
            <a:solidFill>
              <a:srgbClr val="FF0000"/>
            </a:solidFill>
          </a:ln>
        </p:spPr>
        <p:txBody>
          <a:bodyPr wrap="square" rtlCol="0">
            <a:spAutoFit/>
          </a:bodyPr>
          <a:lstStyle/>
          <a:p>
            <a:r>
              <a:rPr lang="zh-TW" altLang="zh-TW" dirty="0">
                <a:latin typeface="Times New Roman" panose="02020603050405020304" pitchFamily="18" charset="0"/>
                <a:ea typeface="標楷體" panose="03000509000000000000" pitchFamily="65" charset="-120"/>
                <a:cs typeface="Times New Roman" panose="02020603050405020304" pitchFamily="18" charset="0"/>
              </a:rPr>
              <a:t>將線速度、角速度與現在的</a:t>
            </a:r>
            <a:r>
              <a:rPr lang="en-US" altLang="zh-TW" i="1" dirty="0">
                <a:latin typeface="Times New Roman" panose="02020603050405020304" pitchFamily="18" charset="0"/>
                <a:ea typeface="標楷體" panose="03000509000000000000" pitchFamily="65" charset="-120"/>
                <a:cs typeface="Times New Roman" panose="02020603050405020304" pitchFamily="18" charset="0"/>
              </a:rPr>
              <a:t>x</a:t>
            </a:r>
            <a:r>
              <a:rPr lang="zh-TW" altLang="zh-TW" dirty="0">
                <a:latin typeface="Times New Roman" panose="02020603050405020304" pitchFamily="18" charset="0"/>
                <a:ea typeface="標楷體" panose="03000509000000000000" pitchFamily="65" charset="-120"/>
                <a:cs typeface="Times New Roman" panose="02020603050405020304" pitchFamily="18" charset="0"/>
              </a:rPr>
              <a:t>、</a:t>
            </a:r>
            <a:r>
              <a:rPr lang="en-US" altLang="zh-TW" i="1" dirty="0">
                <a:latin typeface="Times New Roman" panose="02020603050405020304" pitchFamily="18" charset="0"/>
                <a:ea typeface="標楷體" panose="03000509000000000000" pitchFamily="65" charset="-120"/>
                <a:cs typeface="Times New Roman" panose="02020603050405020304" pitchFamily="18" charset="0"/>
              </a:rPr>
              <a:t>y</a:t>
            </a:r>
            <a:r>
              <a:rPr lang="zh-TW" altLang="zh-TW" dirty="0">
                <a:latin typeface="Times New Roman" panose="02020603050405020304" pitchFamily="18" charset="0"/>
                <a:ea typeface="標楷體" panose="03000509000000000000" pitchFamily="65" charset="-120"/>
                <a:cs typeface="Times New Roman" panose="02020603050405020304" pitchFamily="18" charset="0"/>
              </a:rPr>
              <a:t>、</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z</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a:t>
            </a:r>
            <a:r>
              <a:rPr lang="el-GR" altLang="zh-TW" i="1" dirty="0">
                <a:latin typeface="Times New Roman" panose="02020603050405020304" pitchFamily="18" charset="0"/>
                <a:ea typeface="標楷體" panose="03000509000000000000" pitchFamily="65" charset="-120"/>
                <a:cs typeface="Times New Roman" panose="02020603050405020304" pitchFamily="18" charset="0"/>
              </a:rPr>
              <a:t>φ</a:t>
            </a:r>
            <a:r>
              <a:rPr lang="zh-TW" altLang="en-US" i="1" dirty="0">
                <a:latin typeface="Times New Roman" panose="02020603050405020304" pitchFamily="18" charset="0"/>
                <a:ea typeface="標楷體" panose="03000509000000000000" pitchFamily="65" charset="-120"/>
                <a:cs typeface="Times New Roman" panose="02020603050405020304" pitchFamily="18" charset="0"/>
              </a:rPr>
              <a:t>、</a:t>
            </a:r>
            <a:r>
              <a:rPr lang="el-GR" altLang="zh-TW" i="1" dirty="0">
                <a:latin typeface="Times New Roman" panose="02020603050405020304" pitchFamily="18" charset="0"/>
                <a:ea typeface="標楷體" panose="03000509000000000000" pitchFamily="65" charset="-120"/>
                <a:cs typeface="Times New Roman" panose="02020603050405020304" pitchFamily="18" charset="0"/>
              </a:rPr>
              <a:t> θ </a:t>
            </a:r>
            <a:r>
              <a:rPr lang="zh-TW" altLang="en-US" i="1" dirty="0">
                <a:latin typeface="Times New Roman" panose="02020603050405020304" pitchFamily="18" charset="0"/>
                <a:ea typeface="標楷體" panose="03000509000000000000" pitchFamily="65" charset="-120"/>
                <a:cs typeface="Times New Roman" panose="02020603050405020304" pitchFamily="18" charset="0"/>
              </a:rPr>
              <a:t>、</a:t>
            </a:r>
            <a:r>
              <a:rPr lang="el-GR" altLang="zh-TW" i="1" dirty="0">
                <a:latin typeface="Times New Roman" panose="02020603050405020304" pitchFamily="18" charset="0"/>
                <a:ea typeface="標楷體" panose="03000509000000000000" pitchFamily="65" charset="-120"/>
                <a:cs typeface="Times New Roman" panose="02020603050405020304" pitchFamily="18" charset="0"/>
              </a:rPr>
              <a:t>ψ</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得到下一個</a:t>
            </a:r>
            <a:r>
              <a:rPr lang="en-US" altLang="zh-TW" i="1" dirty="0">
                <a:latin typeface="Times New Roman" panose="02020603050405020304" pitchFamily="18" charset="0"/>
                <a:ea typeface="標楷體" panose="03000509000000000000" pitchFamily="65" charset="-120"/>
                <a:cs typeface="Times New Roman" panose="02020603050405020304" pitchFamily="18" charset="0"/>
              </a:rPr>
              <a:t>x</a:t>
            </a:r>
            <a:r>
              <a:rPr lang="zh-TW" altLang="zh-TW" dirty="0">
                <a:latin typeface="Times New Roman" panose="02020603050405020304" pitchFamily="18" charset="0"/>
                <a:ea typeface="標楷體" panose="03000509000000000000" pitchFamily="65" charset="-120"/>
                <a:cs typeface="Times New Roman" panose="02020603050405020304" pitchFamily="18" charset="0"/>
              </a:rPr>
              <a:t>、</a:t>
            </a:r>
            <a:r>
              <a:rPr lang="en-US" altLang="zh-TW" i="1" dirty="0">
                <a:latin typeface="Times New Roman" panose="02020603050405020304" pitchFamily="18" charset="0"/>
                <a:ea typeface="標楷體" panose="03000509000000000000" pitchFamily="65" charset="-120"/>
                <a:cs typeface="Times New Roman" panose="02020603050405020304" pitchFamily="18" charset="0"/>
              </a:rPr>
              <a:t>y</a:t>
            </a:r>
            <a:r>
              <a:rPr lang="zh-TW" altLang="zh-TW" dirty="0">
                <a:latin typeface="Times New Roman" panose="02020603050405020304" pitchFamily="18" charset="0"/>
                <a:ea typeface="標楷體" panose="03000509000000000000" pitchFamily="65" charset="-120"/>
                <a:cs typeface="Times New Roman" panose="02020603050405020304" pitchFamily="18" charset="0"/>
              </a:rPr>
              <a:t>、</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z</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a:t>
            </a:r>
            <a:r>
              <a:rPr lang="el-GR" altLang="zh-TW" i="1" dirty="0">
                <a:latin typeface="Times New Roman" panose="02020603050405020304" pitchFamily="18" charset="0"/>
                <a:ea typeface="標楷體" panose="03000509000000000000" pitchFamily="65" charset="-120"/>
                <a:cs typeface="Times New Roman" panose="02020603050405020304" pitchFamily="18" charset="0"/>
              </a:rPr>
              <a:t>φ</a:t>
            </a:r>
            <a:r>
              <a:rPr lang="zh-TW" altLang="en-US" i="1" dirty="0">
                <a:latin typeface="Times New Roman" panose="02020603050405020304" pitchFamily="18" charset="0"/>
                <a:ea typeface="標楷體" panose="03000509000000000000" pitchFamily="65" charset="-120"/>
                <a:cs typeface="Times New Roman" panose="02020603050405020304" pitchFamily="18" charset="0"/>
              </a:rPr>
              <a:t>、</a:t>
            </a:r>
            <a:r>
              <a:rPr lang="el-GR" altLang="zh-TW" i="1" dirty="0">
                <a:latin typeface="Times New Roman" panose="02020603050405020304" pitchFamily="18" charset="0"/>
                <a:ea typeface="標楷體" panose="03000509000000000000" pitchFamily="65" charset="-120"/>
                <a:cs typeface="Times New Roman" panose="02020603050405020304" pitchFamily="18" charset="0"/>
              </a:rPr>
              <a:t> θ </a:t>
            </a:r>
            <a:r>
              <a:rPr lang="zh-TW" altLang="en-US" i="1" dirty="0">
                <a:latin typeface="Times New Roman" panose="02020603050405020304" pitchFamily="18" charset="0"/>
                <a:ea typeface="標楷體" panose="03000509000000000000" pitchFamily="65" charset="-120"/>
                <a:cs typeface="Times New Roman" panose="02020603050405020304" pitchFamily="18" charset="0"/>
              </a:rPr>
              <a:t>、</a:t>
            </a:r>
            <a:r>
              <a:rPr lang="el-GR" altLang="zh-TW" i="1" dirty="0">
                <a:latin typeface="Times New Roman" panose="02020603050405020304" pitchFamily="18" charset="0"/>
                <a:ea typeface="標楷體" panose="03000509000000000000" pitchFamily="65" charset="-120"/>
                <a:cs typeface="Times New Roman" panose="02020603050405020304" pitchFamily="18" charset="0"/>
              </a:rPr>
              <a:t>ψ</a:t>
            </a:r>
            <a:endParaRPr lang="zh-TW" altLang="zh-TW" dirty="0">
              <a:latin typeface="Times New Roman" panose="02020603050405020304" pitchFamily="18" charset="0"/>
              <a:ea typeface="標楷體" panose="03000509000000000000" pitchFamily="65" charset="-120"/>
              <a:cs typeface="Times New Roman" panose="02020603050405020304" pitchFamily="18" charset="0"/>
            </a:endParaRPr>
          </a:p>
        </p:txBody>
      </p:sp>
    </p:spTree>
    <p:extLst>
      <p:ext uri="{BB962C8B-B14F-4D97-AF65-F5344CB8AC3E}">
        <p14:creationId xmlns:p14="http://schemas.microsoft.com/office/powerpoint/2010/main" val="82217141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a:extLst>
              <a:ext uri="{FF2B5EF4-FFF2-40B4-BE49-F238E27FC236}">
                <a16:creationId xmlns:a16="http://schemas.microsoft.com/office/drawing/2014/main" id="{DDE80F84-899D-A088-74D6-56AB8155A697}"/>
              </a:ext>
            </a:extLst>
          </p:cNvPr>
          <p:cNvPicPr>
            <a:picLocks noChangeAspect="1"/>
          </p:cNvPicPr>
          <p:nvPr/>
        </p:nvPicPr>
        <p:blipFill>
          <a:blip r:embed="rId2"/>
          <a:stretch>
            <a:fillRect/>
          </a:stretch>
        </p:blipFill>
        <p:spPr>
          <a:xfrm>
            <a:off x="631838" y="2222290"/>
            <a:ext cx="7489767" cy="2491026"/>
          </a:xfrm>
          <a:prstGeom prst="rect">
            <a:avLst/>
          </a:prstGeom>
        </p:spPr>
      </p:pic>
      <p:sp>
        <p:nvSpPr>
          <p:cNvPr id="5" name="矩形 4"/>
          <p:cNvSpPr/>
          <p:nvPr/>
        </p:nvSpPr>
        <p:spPr>
          <a:xfrm>
            <a:off x="631837" y="2593964"/>
            <a:ext cx="7489767" cy="2108387"/>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矩形 5"/>
          <p:cNvSpPr/>
          <p:nvPr/>
        </p:nvSpPr>
        <p:spPr>
          <a:xfrm>
            <a:off x="631839" y="2196594"/>
            <a:ext cx="6020953" cy="377463"/>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7" name="直線單箭頭接點 6"/>
          <p:cNvCxnSpPr>
            <a:cxnSpLocks/>
            <a:endCxn id="8" idx="1"/>
          </p:cNvCxnSpPr>
          <p:nvPr/>
        </p:nvCxnSpPr>
        <p:spPr>
          <a:xfrm flipV="1">
            <a:off x="6652791" y="2381260"/>
            <a:ext cx="1382845" cy="10966"/>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文字方塊 7"/>
          <p:cNvSpPr txBox="1"/>
          <p:nvPr/>
        </p:nvSpPr>
        <p:spPr>
          <a:xfrm>
            <a:off x="8035636" y="2196594"/>
            <a:ext cx="3472873" cy="369332"/>
          </a:xfrm>
          <a:prstGeom prst="rect">
            <a:avLst/>
          </a:prstGeom>
          <a:noFill/>
          <a:ln w="57150">
            <a:solidFill>
              <a:srgbClr val="FF0000"/>
            </a:solidFill>
          </a:ln>
        </p:spPr>
        <p:txBody>
          <a:bodyPr wrap="square" rtlCol="0">
            <a:spAutoFit/>
          </a:bodyPr>
          <a:lstStyle/>
          <a:p>
            <a:r>
              <a:rPr lang="zh-TW" altLang="en-US" dirty="0">
                <a:latin typeface="Times New Roman" panose="02020603050405020304" pitchFamily="18" charset="0"/>
                <a:ea typeface="標楷體" panose="03000509000000000000" pitchFamily="65" charset="-120"/>
                <a:cs typeface="Times New Roman" panose="02020603050405020304" pitchFamily="18" charset="0"/>
              </a:rPr>
              <a:t>創立誤差轉換函數</a:t>
            </a:r>
          </a:p>
        </p:txBody>
      </p:sp>
      <p:cxnSp>
        <p:nvCxnSpPr>
          <p:cNvPr id="9" name="直線單箭頭接點 8"/>
          <p:cNvCxnSpPr>
            <a:cxnSpLocks/>
            <a:stCxn id="5" idx="3"/>
            <a:endCxn id="10" idx="1"/>
          </p:cNvCxnSpPr>
          <p:nvPr/>
        </p:nvCxnSpPr>
        <p:spPr>
          <a:xfrm flipV="1">
            <a:off x="8121604" y="3648157"/>
            <a:ext cx="526549" cy="1"/>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文字方塊 9"/>
          <p:cNvSpPr txBox="1"/>
          <p:nvPr/>
        </p:nvSpPr>
        <p:spPr>
          <a:xfrm>
            <a:off x="8648153" y="3186492"/>
            <a:ext cx="3472874" cy="923330"/>
          </a:xfrm>
          <a:prstGeom prst="rect">
            <a:avLst/>
          </a:prstGeom>
          <a:noFill/>
          <a:ln w="57150">
            <a:solidFill>
              <a:srgbClr val="FF0000"/>
            </a:solidFill>
          </a:ln>
        </p:spPr>
        <p:txBody>
          <a:bodyPr wrap="square" rtlCol="0">
            <a:spAutoFit/>
          </a:bodyPr>
          <a:lstStyle/>
          <a:p>
            <a:r>
              <a:rPr lang="zh-TW" altLang="en-US" dirty="0">
                <a:latin typeface="Times New Roman" panose="02020603050405020304" pitchFamily="18" charset="0"/>
                <a:ea typeface="標楷體" panose="03000509000000000000" pitchFamily="65" charset="-120"/>
                <a:cs typeface="Times New Roman" panose="02020603050405020304" pitchFamily="18" charset="0"/>
              </a:rPr>
              <a:t>將三維空間之參考四旋翼減去實際四旋翼的差與三個姿態角計算得到四旋翼座標系統的誤差</a:t>
            </a:r>
            <a:endParaRPr lang="zh-TW" altLang="zh-TW" dirty="0">
              <a:latin typeface="Times New Roman" panose="02020603050405020304" pitchFamily="18" charset="0"/>
              <a:ea typeface="標楷體" panose="03000509000000000000" pitchFamily="65" charset="-120"/>
              <a:cs typeface="Times New Roman" panose="02020603050405020304" pitchFamily="18" charset="0"/>
            </a:endParaRPr>
          </a:p>
        </p:txBody>
      </p:sp>
    </p:spTree>
    <p:extLst>
      <p:ext uri="{BB962C8B-B14F-4D97-AF65-F5344CB8AC3E}">
        <p14:creationId xmlns:p14="http://schemas.microsoft.com/office/powerpoint/2010/main" val="403711968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圖片 11">
            <a:extLst>
              <a:ext uri="{FF2B5EF4-FFF2-40B4-BE49-F238E27FC236}">
                <a16:creationId xmlns:a16="http://schemas.microsoft.com/office/drawing/2014/main" id="{F407A036-2E1D-A953-A332-C636064000A0}"/>
              </a:ext>
            </a:extLst>
          </p:cNvPr>
          <p:cNvPicPr>
            <a:picLocks noChangeAspect="1"/>
          </p:cNvPicPr>
          <p:nvPr/>
        </p:nvPicPr>
        <p:blipFill>
          <a:blip r:embed="rId2"/>
          <a:stretch>
            <a:fillRect/>
          </a:stretch>
        </p:blipFill>
        <p:spPr>
          <a:xfrm>
            <a:off x="925800" y="4175864"/>
            <a:ext cx="4520913" cy="426753"/>
          </a:xfrm>
          <a:prstGeom prst="rect">
            <a:avLst/>
          </a:prstGeom>
        </p:spPr>
      </p:pic>
      <p:pic>
        <p:nvPicPr>
          <p:cNvPr id="16" name="圖片 15">
            <a:extLst>
              <a:ext uri="{FF2B5EF4-FFF2-40B4-BE49-F238E27FC236}">
                <a16:creationId xmlns:a16="http://schemas.microsoft.com/office/drawing/2014/main" id="{A980AF85-E140-B138-F815-71EB7A60E391}"/>
              </a:ext>
            </a:extLst>
          </p:cNvPr>
          <p:cNvPicPr>
            <a:picLocks noChangeAspect="1"/>
          </p:cNvPicPr>
          <p:nvPr/>
        </p:nvPicPr>
        <p:blipFill>
          <a:blip r:embed="rId3"/>
          <a:stretch>
            <a:fillRect/>
          </a:stretch>
        </p:blipFill>
        <p:spPr>
          <a:xfrm>
            <a:off x="814466" y="1019694"/>
            <a:ext cx="5356677" cy="2572416"/>
          </a:xfrm>
          <a:prstGeom prst="rect">
            <a:avLst/>
          </a:prstGeom>
        </p:spPr>
      </p:pic>
      <p:sp>
        <p:nvSpPr>
          <p:cNvPr id="5" name="矩形 4"/>
          <p:cNvSpPr/>
          <p:nvPr/>
        </p:nvSpPr>
        <p:spPr>
          <a:xfrm>
            <a:off x="436173" y="1003463"/>
            <a:ext cx="6020953" cy="390236"/>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6" name="直線單箭頭接點 5"/>
          <p:cNvCxnSpPr/>
          <p:nvPr/>
        </p:nvCxnSpPr>
        <p:spPr>
          <a:xfrm flipV="1">
            <a:off x="6475599" y="1190029"/>
            <a:ext cx="1287321" cy="1"/>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文字方塊 6"/>
          <p:cNvSpPr txBox="1"/>
          <p:nvPr/>
        </p:nvSpPr>
        <p:spPr>
          <a:xfrm>
            <a:off x="7781393" y="623347"/>
            <a:ext cx="3472873" cy="923330"/>
          </a:xfrm>
          <a:prstGeom prst="rect">
            <a:avLst/>
          </a:prstGeom>
          <a:noFill/>
          <a:ln w="57150">
            <a:solidFill>
              <a:srgbClr val="FF0000"/>
            </a:solidFill>
          </a:ln>
        </p:spPr>
        <p:txBody>
          <a:bodyPr wrap="square" rtlCol="0">
            <a:spAutoFit/>
          </a:bodyPr>
          <a:lstStyle/>
          <a:p>
            <a:r>
              <a:rPr lang="zh-TW" altLang="en-US" dirty="0">
                <a:latin typeface="Times New Roman" panose="02020603050405020304" pitchFamily="18" charset="0"/>
                <a:ea typeface="標楷體" panose="03000509000000000000" pitchFamily="65" charset="-120"/>
                <a:cs typeface="Times New Roman" panose="02020603050405020304" pitchFamily="18" charset="0"/>
              </a:rPr>
              <a:t>創立高度子系統</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Fuzzy</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函數，</a:t>
            </a:r>
            <a:endParaRPr lang="en-US" altLang="zh-TW" dirty="0">
              <a:latin typeface="Times New Roman" panose="02020603050405020304" pitchFamily="18" charset="0"/>
              <a:ea typeface="標楷體" panose="03000509000000000000" pitchFamily="65" charset="-120"/>
              <a:cs typeface="Times New Roman" panose="02020603050405020304" pitchFamily="18" charset="0"/>
            </a:endParaRPr>
          </a:p>
          <a:p>
            <a:r>
              <a:rPr lang="zh-TW" altLang="en-US" dirty="0">
                <a:latin typeface="Times New Roman" panose="02020603050405020304" pitchFamily="18" charset="0"/>
                <a:ea typeface="標楷體" panose="03000509000000000000" pitchFamily="65" charset="-120"/>
                <a:cs typeface="Times New Roman" panose="02020603050405020304" pitchFamily="18" charset="0"/>
              </a:rPr>
              <a:t>輸入為翻滾角、俯仰角與</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z</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的誤差訊號</a:t>
            </a:r>
          </a:p>
        </p:txBody>
      </p:sp>
      <p:cxnSp>
        <p:nvCxnSpPr>
          <p:cNvPr id="26" name="直線單箭頭接點 25">
            <a:extLst>
              <a:ext uri="{FF2B5EF4-FFF2-40B4-BE49-F238E27FC236}">
                <a16:creationId xmlns:a16="http://schemas.microsoft.com/office/drawing/2014/main" id="{BB0EF129-B385-46E2-BBD0-5C67E2288DCD}"/>
              </a:ext>
            </a:extLst>
          </p:cNvPr>
          <p:cNvCxnSpPr>
            <a:cxnSpLocks/>
            <a:stCxn id="28" idx="3"/>
            <a:endCxn id="27" idx="1"/>
          </p:cNvCxnSpPr>
          <p:nvPr/>
        </p:nvCxnSpPr>
        <p:spPr>
          <a:xfrm>
            <a:off x="6297474" y="4389240"/>
            <a:ext cx="2154325" cy="30293"/>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7" name="文字方塊 26">
            <a:extLst>
              <a:ext uri="{FF2B5EF4-FFF2-40B4-BE49-F238E27FC236}">
                <a16:creationId xmlns:a16="http://schemas.microsoft.com/office/drawing/2014/main" id="{8F488163-AF0F-4D39-A55E-969BE72F13DF}"/>
              </a:ext>
            </a:extLst>
          </p:cNvPr>
          <p:cNvSpPr txBox="1"/>
          <p:nvPr/>
        </p:nvSpPr>
        <p:spPr>
          <a:xfrm>
            <a:off x="8451799" y="4230992"/>
            <a:ext cx="2132060" cy="377081"/>
          </a:xfrm>
          <a:prstGeom prst="rect">
            <a:avLst/>
          </a:prstGeom>
          <a:noFill/>
          <a:ln w="57150">
            <a:solidFill>
              <a:srgbClr val="FF0000"/>
            </a:solidFill>
          </a:ln>
        </p:spPr>
        <p:txBody>
          <a:bodyPr wrap="square" rtlCol="0">
            <a:spAutoFit/>
          </a:bodyPr>
          <a:lstStyle/>
          <a:p>
            <a:r>
              <a:rPr lang="zh-TW" altLang="en-US" dirty="0">
                <a:latin typeface="Times New Roman" panose="02020603050405020304" pitchFamily="18" charset="0"/>
                <a:ea typeface="標楷體" panose="03000509000000000000" pitchFamily="65" charset="-120"/>
                <a:cs typeface="Times New Roman" panose="02020603050405020304" pitchFamily="18" charset="0"/>
              </a:rPr>
              <a:t>定義前鑑部</a:t>
            </a:r>
            <a:endParaRPr lang="en-US" altLang="zh-TW"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28" name="矩形 27">
            <a:extLst>
              <a:ext uri="{FF2B5EF4-FFF2-40B4-BE49-F238E27FC236}">
                <a16:creationId xmlns:a16="http://schemas.microsoft.com/office/drawing/2014/main" id="{5808778D-7501-4D6D-A889-6F51AC7088B0}"/>
              </a:ext>
            </a:extLst>
          </p:cNvPr>
          <p:cNvSpPr/>
          <p:nvPr/>
        </p:nvSpPr>
        <p:spPr>
          <a:xfrm>
            <a:off x="814466" y="4175863"/>
            <a:ext cx="5483008" cy="42675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7" name="直線單箭頭接點 16">
            <a:extLst>
              <a:ext uri="{FF2B5EF4-FFF2-40B4-BE49-F238E27FC236}">
                <a16:creationId xmlns:a16="http://schemas.microsoft.com/office/drawing/2014/main" id="{97168A09-AE2C-7A2F-A4D7-813B94231AD2}"/>
              </a:ext>
            </a:extLst>
          </p:cNvPr>
          <p:cNvCxnSpPr>
            <a:cxnSpLocks/>
            <a:stCxn id="19" idx="3"/>
            <a:endCxn id="18" idx="1"/>
          </p:cNvCxnSpPr>
          <p:nvPr/>
        </p:nvCxnSpPr>
        <p:spPr>
          <a:xfrm>
            <a:off x="6456634" y="2763328"/>
            <a:ext cx="2192976" cy="4239"/>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文字方塊 17">
            <a:extLst>
              <a:ext uri="{FF2B5EF4-FFF2-40B4-BE49-F238E27FC236}">
                <a16:creationId xmlns:a16="http://schemas.microsoft.com/office/drawing/2014/main" id="{EBE66607-C9B4-8AA2-8DB1-85764855DED0}"/>
              </a:ext>
            </a:extLst>
          </p:cNvPr>
          <p:cNvSpPr txBox="1"/>
          <p:nvPr/>
        </p:nvSpPr>
        <p:spPr>
          <a:xfrm>
            <a:off x="8649610" y="2305902"/>
            <a:ext cx="1736437" cy="923330"/>
          </a:xfrm>
          <a:prstGeom prst="rect">
            <a:avLst/>
          </a:prstGeom>
          <a:noFill/>
          <a:ln w="57150">
            <a:solidFill>
              <a:srgbClr val="FF0000"/>
            </a:solidFill>
          </a:ln>
        </p:spPr>
        <p:txBody>
          <a:bodyPr wrap="square" rtlCol="0">
            <a:spAutoFit/>
          </a:bodyPr>
          <a:lstStyle/>
          <a:p>
            <a:r>
              <a:rPr lang="zh-TW" altLang="en-US" dirty="0">
                <a:latin typeface="Times New Roman" panose="02020603050405020304" pitchFamily="18" charset="0"/>
                <a:ea typeface="標楷體" panose="03000509000000000000" pitchFamily="65" charset="-120"/>
                <a:cs typeface="Times New Roman" panose="02020603050405020304" pitchFamily="18" charset="0"/>
              </a:rPr>
              <a:t>定義前鑑部為參考角速度與參考線速度</a:t>
            </a:r>
            <a:endParaRPr lang="en-US" altLang="zh-TW"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19" name="矩形 18">
            <a:extLst>
              <a:ext uri="{FF2B5EF4-FFF2-40B4-BE49-F238E27FC236}">
                <a16:creationId xmlns:a16="http://schemas.microsoft.com/office/drawing/2014/main" id="{34B2E64F-A94E-5E42-A53F-B11D9430F3D6}"/>
              </a:ext>
            </a:extLst>
          </p:cNvPr>
          <p:cNvSpPr/>
          <p:nvPr/>
        </p:nvSpPr>
        <p:spPr>
          <a:xfrm>
            <a:off x="664525" y="1889854"/>
            <a:ext cx="5792109" cy="1746948"/>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1975541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304637" y="1276708"/>
            <a:ext cx="5493325" cy="3631721"/>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6" name="直線單箭頭接點 5"/>
          <p:cNvCxnSpPr/>
          <p:nvPr/>
        </p:nvCxnSpPr>
        <p:spPr>
          <a:xfrm flipV="1">
            <a:off x="6797963" y="3295114"/>
            <a:ext cx="1287321" cy="1"/>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文字方塊 6"/>
          <p:cNvSpPr txBox="1"/>
          <p:nvPr/>
        </p:nvSpPr>
        <p:spPr>
          <a:xfrm>
            <a:off x="8085284" y="3059668"/>
            <a:ext cx="1612898" cy="369332"/>
          </a:xfrm>
          <a:prstGeom prst="rect">
            <a:avLst/>
          </a:prstGeom>
          <a:noFill/>
          <a:ln w="57150">
            <a:solidFill>
              <a:srgbClr val="FF0000"/>
            </a:solidFill>
          </a:ln>
        </p:spPr>
        <p:txBody>
          <a:bodyPr wrap="square" rtlCol="0">
            <a:spAutoFit/>
          </a:bodyPr>
          <a:lstStyle/>
          <a:p>
            <a:r>
              <a:rPr lang="zh-TW" altLang="en-US" dirty="0">
                <a:latin typeface="Times New Roman" panose="02020603050405020304" pitchFamily="18" charset="0"/>
                <a:ea typeface="標楷體" panose="03000509000000000000" pitchFamily="65" charset="-120"/>
                <a:cs typeface="Times New Roman" panose="02020603050405020304" pitchFamily="18" charset="0"/>
              </a:rPr>
              <a:t>第一歸屬度</a:t>
            </a:r>
            <a:endParaRPr lang="zh-TW" altLang="zh-TW" dirty="0">
              <a:latin typeface="Times New Roman" panose="02020603050405020304" pitchFamily="18" charset="0"/>
              <a:ea typeface="標楷體" panose="03000509000000000000" pitchFamily="65" charset="-120"/>
              <a:cs typeface="Times New Roman" panose="02020603050405020304" pitchFamily="18" charset="0"/>
            </a:endParaRPr>
          </a:p>
        </p:txBody>
      </p:sp>
      <p:pic>
        <p:nvPicPr>
          <p:cNvPr id="2" name="圖片 1">
            <a:extLst>
              <a:ext uri="{FF2B5EF4-FFF2-40B4-BE49-F238E27FC236}">
                <a16:creationId xmlns:a16="http://schemas.microsoft.com/office/drawing/2014/main" id="{6D972020-18AE-D672-41CC-88D0C4BE5F04}"/>
              </a:ext>
            </a:extLst>
          </p:cNvPr>
          <p:cNvPicPr>
            <a:picLocks noChangeAspect="1"/>
          </p:cNvPicPr>
          <p:nvPr/>
        </p:nvPicPr>
        <p:blipFill>
          <a:blip r:embed="rId2"/>
          <a:stretch>
            <a:fillRect/>
          </a:stretch>
        </p:blipFill>
        <p:spPr>
          <a:xfrm>
            <a:off x="2156061" y="1742733"/>
            <a:ext cx="3443604" cy="2820641"/>
          </a:xfrm>
          <a:prstGeom prst="rect">
            <a:avLst/>
          </a:prstGeom>
        </p:spPr>
      </p:pic>
    </p:spTree>
    <p:extLst>
      <p:ext uri="{BB962C8B-B14F-4D97-AF65-F5344CB8AC3E}">
        <p14:creationId xmlns:p14="http://schemas.microsoft.com/office/powerpoint/2010/main" val="226625724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27F96B5C-6526-481D-AEAC-3B6E68C917F0}"/>
              </a:ext>
            </a:extLst>
          </p:cNvPr>
          <p:cNvSpPr/>
          <p:nvPr/>
        </p:nvSpPr>
        <p:spPr>
          <a:xfrm>
            <a:off x="1250873" y="1871014"/>
            <a:ext cx="5470769" cy="3856018"/>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6" name="直線單箭頭接點 5">
            <a:extLst>
              <a:ext uri="{FF2B5EF4-FFF2-40B4-BE49-F238E27FC236}">
                <a16:creationId xmlns:a16="http://schemas.microsoft.com/office/drawing/2014/main" id="{477B624B-443B-4379-8C4C-6B7D7C95365A}"/>
              </a:ext>
            </a:extLst>
          </p:cNvPr>
          <p:cNvCxnSpPr>
            <a:cxnSpLocks/>
          </p:cNvCxnSpPr>
          <p:nvPr/>
        </p:nvCxnSpPr>
        <p:spPr>
          <a:xfrm flipV="1">
            <a:off x="6765926" y="3617268"/>
            <a:ext cx="1575969" cy="1"/>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文字方塊 6">
            <a:extLst>
              <a:ext uri="{FF2B5EF4-FFF2-40B4-BE49-F238E27FC236}">
                <a16:creationId xmlns:a16="http://schemas.microsoft.com/office/drawing/2014/main" id="{B8759D46-12BE-4BDD-87DC-3BA2A25588D4}"/>
              </a:ext>
            </a:extLst>
          </p:cNvPr>
          <p:cNvSpPr txBox="1"/>
          <p:nvPr/>
        </p:nvSpPr>
        <p:spPr>
          <a:xfrm>
            <a:off x="8341895" y="3429000"/>
            <a:ext cx="1575968" cy="369332"/>
          </a:xfrm>
          <a:prstGeom prst="rect">
            <a:avLst/>
          </a:prstGeom>
          <a:noFill/>
          <a:ln w="57150">
            <a:solidFill>
              <a:srgbClr val="FF0000"/>
            </a:solidFill>
          </a:ln>
        </p:spPr>
        <p:txBody>
          <a:bodyPr wrap="square" rtlCol="0">
            <a:spAutoFit/>
          </a:bodyPr>
          <a:lstStyle/>
          <a:p>
            <a:r>
              <a:rPr lang="zh-TW" altLang="en-US" dirty="0">
                <a:latin typeface="Times New Roman" panose="02020603050405020304" pitchFamily="18" charset="0"/>
                <a:ea typeface="標楷體" panose="03000509000000000000" pitchFamily="65" charset="-120"/>
                <a:cs typeface="Times New Roman" panose="02020603050405020304" pitchFamily="18" charset="0"/>
              </a:rPr>
              <a:t>第二歸屬度</a:t>
            </a:r>
            <a:endParaRPr lang="zh-TW" altLang="zh-TW" dirty="0">
              <a:latin typeface="Times New Roman" panose="02020603050405020304" pitchFamily="18" charset="0"/>
              <a:ea typeface="標楷體" panose="03000509000000000000" pitchFamily="65" charset="-120"/>
              <a:cs typeface="Times New Roman" panose="02020603050405020304" pitchFamily="18" charset="0"/>
            </a:endParaRPr>
          </a:p>
        </p:txBody>
      </p:sp>
      <p:pic>
        <p:nvPicPr>
          <p:cNvPr id="2" name="圖片 1">
            <a:extLst>
              <a:ext uri="{FF2B5EF4-FFF2-40B4-BE49-F238E27FC236}">
                <a16:creationId xmlns:a16="http://schemas.microsoft.com/office/drawing/2014/main" id="{B02AE0B8-1F99-31BE-5085-3991F2F5973A}"/>
              </a:ext>
            </a:extLst>
          </p:cNvPr>
          <p:cNvPicPr>
            <a:picLocks noChangeAspect="1"/>
          </p:cNvPicPr>
          <p:nvPr/>
        </p:nvPicPr>
        <p:blipFill>
          <a:blip r:embed="rId2"/>
          <a:stretch>
            <a:fillRect/>
          </a:stretch>
        </p:blipFill>
        <p:spPr>
          <a:xfrm>
            <a:off x="2185989" y="2448047"/>
            <a:ext cx="3720420" cy="2529395"/>
          </a:xfrm>
          <a:prstGeom prst="rect">
            <a:avLst/>
          </a:prstGeom>
        </p:spPr>
      </p:pic>
    </p:spTree>
    <p:extLst>
      <p:ext uri="{BB962C8B-B14F-4D97-AF65-F5344CB8AC3E}">
        <p14:creationId xmlns:p14="http://schemas.microsoft.com/office/powerpoint/2010/main" val="25003936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1066954" y="200502"/>
            <a:ext cx="3324512" cy="236088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7" name="直線單箭頭接點 6"/>
          <p:cNvCxnSpPr>
            <a:cxnSpLocks/>
          </p:cNvCxnSpPr>
          <p:nvPr/>
        </p:nvCxnSpPr>
        <p:spPr>
          <a:xfrm flipV="1">
            <a:off x="4391466" y="1490924"/>
            <a:ext cx="1567291" cy="17658"/>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文字方塊 7"/>
          <p:cNvSpPr txBox="1"/>
          <p:nvPr/>
        </p:nvSpPr>
        <p:spPr>
          <a:xfrm>
            <a:off x="5958757" y="1337853"/>
            <a:ext cx="1824612" cy="369332"/>
          </a:xfrm>
          <a:prstGeom prst="rect">
            <a:avLst/>
          </a:prstGeom>
          <a:noFill/>
          <a:ln w="57150">
            <a:solidFill>
              <a:srgbClr val="FF0000"/>
            </a:solidFill>
          </a:ln>
        </p:spPr>
        <p:txBody>
          <a:bodyPr wrap="square" rtlCol="0">
            <a:spAutoFit/>
          </a:bodyPr>
          <a:lstStyle/>
          <a:p>
            <a:r>
              <a:rPr lang="zh-TW" altLang="en-US">
                <a:latin typeface="Times New Roman" panose="02020603050405020304" pitchFamily="18" charset="0"/>
                <a:ea typeface="標楷體" panose="03000509000000000000" pitchFamily="65" charset="-120"/>
                <a:cs typeface="Times New Roman" panose="02020603050405020304" pitchFamily="18" charset="0"/>
              </a:rPr>
              <a:t>觸發強度計算</a:t>
            </a:r>
            <a:endParaRPr lang="zh-TW" altLang="en-US"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9" name="矩形 8"/>
          <p:cNvSpPr/>
          <p:nvPr/>
        </p:nvSpPr>
        <p:spPr>
          <a:xfrm>
            <a:off x="2326105" y="2905629"/>
            <a:ext cx="5457264" cy="1241498"/>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0" name="直線單箭頭接點 9"/>
          <p:cNvCxnSpPr>
            <a:cxnSpLocks/>
            <a:stCxn id="9" idx="2"/>
            <a:endCxn id="11" idx="0"/>
          </p:cNvCxnSpPr>
          <p:nvPr/>
        </p:nvCxnSpPr>
        <p:spPr>
          <a:xfrm flipH="1">
            <a:off x="5043974" y="4147127"/>
            <a:ext cx="10763" cy="338892"/>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文字方塊 10"/>
          <p:cNvSpPr txBox="1"/>
          <p:nvPr/>
        </p:nvSpPr>
        <p:spPr>
          <a:xfrm>
            <a:off x="3510684" y="4486020"/>
            <a:ext cx="3066579" cy="369332"/>
          </a:xfrm>
          <a:prstGeom prst="rect">
            <a:avLst/>
          </a:prstGeom>
          <a:noFill/>
          <a:ln w="57150">
            <a:solidFill>
              <a:srgbClr val="FF0000"/>
            </a:solidFill>
          </a:ln>
        </p:spPr>
        <p:txBody>
          <a:bodyPr wrap="square" rtlCol="0">
            <a:spAutoFit/>
          </a:bodyPr>
          <a:lstStyle/>
          <a:p>
            <a:r>
              <a:rPr lang="zh-TW" altLang="en-US" dirty="0">
                <a:latin typeface="Times New Roman" panose="02020603050405020304" pitchFamily="18" charset="0"/>
                <a:ea typeface="標楷體" panose="03000509000000000000" pitchFamily="65" charset="-120"/>
                <a:cs typeface="Times New Roman" panose="02020603050405020304" pitchFamily="18" charset="0"/>
              </a:rPr>
              <a:t>定義控制增益</a:t>
            </a:r>
          </a:p>
        </p:txBody>
      </p:sp>
      <p:pic>
        <p:nvPicPr>
          <p:cNvPr id="12" name="圖片 11">
            <a:extLst>
              <a:ext uri="{FF2B5EF4-FFF2-40B4-BE49-F238E27FC236}">
                <a16:creationId xmlns:a16="http://schemas.microsoft.com/office/drawing/2014/main" id="{3E02D442-4031-CA79-5384-E23F4B772009}"/>
              </a:ext>
            </a:extLst>
          </p:cNvPr>
          <p:cNvPicPr>
            <a:picLocks noChangeAspect="1"/>
          </p:cNvPicPr>
          <p:nvPr/>
        </p:nvPicPr>
        <p:blipFill>
          <a:blip r:embed="rId2"/>
          <a:stretch>
            <a:fillRect/>
          </a:stretch>
        </p:blipFill>
        <p:spPr>
          <a:xfrm>
            <a:off x="1168752" y="799764"/>
            <a:ext cx="3120916" cy="1076178"/>
          </a:xfrm>
          <a:prstGeom prst="rect">
            <a:avLst/>
          </a:prstGeom>
        </p:spPr>
      </p:pic>
      <p:pic>
        <p:nvPicPr>
          <p:cNvPr id="4" name="圖片 3">
            <a:extLst>
              <a:ext uri="{FF2B5EF4-FFF2-40B4-BE49-F238E27FC236}">
                <a16:creationId xmlns:a16="http://schemas.microsoft.com/office/drawing/2014/main" id="{5C1794F5-D417-7994-BC10-4AACB10997C5}"/>
              </a:ext>
            </a:extLst>
          </p:cNvPr>
          <p:cNvPicPr>
            <a:picLocks noChangeAspect="1"/>
          </p:cNvPicPr>
          <p:nvPr/>
        </p:nvPicPr>
        <p:blipFill>
          <a:blip r:embed="rId3"/>
          <a:stretch>
            <a:fillRect/>
          </a:stretch>
        </p:blipFill>
        <p:spPr>
          <a:xfrm>
            <a:off x="2359605" y="2960733"/>
            <a:ext cx="5390263" cy="1131290"/>
          </a:xfrm>
          <a:prstGeom prst="rect">
            <a:avLst/>
          </a:prstGeom>
        </p:spPr>
      </p:pic>
    </p:spTree>
    <p:extLst>
      <p:ext uri="{BB962C8B-B14F-4D97-AF65-F5344CB8AC3E}">
        <p14:creationId xmlns:p14="http://schemas.microsoft.com/office/powerpoint/2010/main" val="208057525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90BBE688-89BB-4DC0-BFA3-454E6C5B3CD4}"/>
              </a:ext>
            </a:extLst>
          </p:cNvPr>
          <p:cNvSpPr/>
          <p:nvPr/>
        </p:nvSpPr>
        <p:spPr>
          <a:xfrm>
            <a:off x="379643" y="661691"/>
            <a:ext cx="10431258" cy="1287616"/>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6" name="直線單箭頭接點 5">
            <a:extLst>
              <a:ext uri="{FF2B5EF4-FFF2-40B4-BE49-F238E27FC236}">
                <a16:creationId xmlns:a16="http://schemas.microsoft.com/office/drawing/2014/main" id="{10EF09A3-3077-436A-A4E0-2D0D7ED1CB53}"/>
              </a:ext>
            </a:extLst>
          </p:cNvPr>
          <p:cNvCxnSpPr>
            <a:cxnSpLocks/>
            <a:stCxn id="5" idx="2"/>
            <a:endCxn id="7" idx="0"/>
          </p:cNvCxnSpPr>
          <p:nvPr/>
        </p:nvCxnSpPr>
        <p:spPr>
          <a:xfrm flipH="1">
            <a:off x="5580158" y="1949307"/>
            <a:ext cx="15114" cy="760353"/>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文字方塊 6">
            <a:extLst>
              <a:ext uri="{FF2B5EF4-FFF2-40B4-BE49-F238E27FC236}">
                <a16:creationId xmlns:a16="http://schemas.microsoft.com/office/drawing/2014/main" id="{7498BD7F-DF3E-4842-8365-49E556958A0C}"/>
              </a:ext>
            </a:extLst>
          </p:cNvPr>
          <p:cNvSpPr txBox="1"/>
          <p:nvPr/>
        </p:nvSpPr>
        <p:spPr>
          <a:xfrm>
            <a:off x="4278252" y="2709660"/>
            <a:ext cx="2603812" cy="369332"/>
          </a:xfrm>
          <a:prstGeom prst="rect">
            <a:avLst/>
          </a:prstGeom>
          <a:noFill/>
          <a:ln w="57150">
            <a:solidFill>
              <a:srgbClr val="FF0000"/>
            </a:solidFill>
          </a:ln>
        </p:spPr>
        <p:txBody>
          <a:bodyPr wrap="square" rtlCol="0">
            <a:spAutoFit/>
          </a:bodyPr>
          <a:lstStyle/>
          <a:p>
            <a:r>
              <a:rPr lang="zh-TW" altLang="en-US" dirty="0">
                <a:latin typeface="Times New Roman" panose="02020603050405020304" pitchFamily="18" charset="0"/>
                <a:ea typeface="標楷體" panose="03000509000000000000" pitchFamily="65" charset="-120"/>
                <a:cs typeface="Times New Roman" panose="02020603050405020304" pitchFamily="18" charset="0"/>
              </a:rPr>
              <a:t>計算控制器輸出</a:t>
            </a:r>
          </a:p>
        </p:txBody>
      </p:sp>
      <p:pic>
        <p:nvPicPr>
          <p:cNvPr id="3" name="圖片 2">
            <a:extLst>
              <a:ext uri="{FF2B5EF4-FFF2-40B4-BE49-F238E27FC236}">
                <a16:creationId xmlns:a16="http://schemas.microsoft.com/office/drawing/2014/main" id="{5157E622-8349-EF38-4E81-5775C6C58D4E}"/>
              </a:ext>
            </a:extLst>
          </p:cNvPr>
          <p:cNvPicPr>
            <a:picLocks noChangeAspect="1"/>
          </p:cNvPicPr>
          <p:nvPr/>
        </p:nvPicPr>
        <p:blipFill>
          <a:blip r:embed="rId2"/>
          <a:stretch>
            <a:fillRect/>
          </a:stretch>
        </p:blipFill>
        <p:spPr>
          <a:xfrm>
            <a:off x="409824" y="945810"/>
            <a:ext cx="10370895" cy="634166"/>
          </a:xfrm>
          <a:prstGeom prst="rect">
            <a:avLst/>
          </a:prstGeom>
        </p:spPr>
      </p:pic>
    </p:spTree>
    <p:extLst>
      <p:ext uri="{BB962C8B-B14F-4D97-AF65-F5344CB8AC3E}">
        <p14:creationId xmlns:p14="http://schemas.microsoft.com/office/powerpoint/2010/main" val="272875971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a:extLst>
              <a:ext uri="{FF2B5EF4-FFF2-40B4-BE49-F238E27FC236}">
                <a16:creationId xmlns:a16="http://schemas.microsoft.com/office/drawing/2014/main" id="{DB4B65AC-E8A2-E69A-A3EC-9099894D3DFB}"/>
              </a:ext>
            </a:extLst>
          </p:cNvPr>
          <p:cNvPicPr>
            <a:picLocks noChangeAspect="1"/>
          </p:cNvPicPr>
          <p:nvPr/>
        </p:nvPicPr>
        <p:blipFill>
          <a:blip r:embed="rId2"/>
          <a:stretch>
            <a:fillRect/>
          </a:stretch>
        </p:blipFill>
        <p:spPr>
          <a:xfrm>
            <a:off x="463127" y="1037850"/>
            <a:ext cx="5952477" cy="3869110"/>
          </a:xfrm>
          <a:prstGeom prst="rect">
            <a:avLst/>
          </a:prstGeom>
        </p:spPr>
      </p:pic>
      <p:sp>
        <p:nvSpPr>
          <p:cNvPr id="5" name="矩形 4">
            <a:extLst>
              <a:ext uri="{FF2B5EF4-FFF2-40B4-BE49-F238E27FC236}">
                <a16:creationId xmlns:a16="http://schemas.microsoft.com/office/drawing/2014/main" id="{3379B03C-28B9-4C22-BCDB-27BDCC10FDEE}"/>
              </a:ext>
            </a:extLst>
          </p:cNvPr>
          <p:cNvSpPr/>
          <p:nvPr/>
        </p:nvSpPr>
        <p:spPr>
          <a:xfrm>
            <a:off x="436173" y="1003463"/>
            <a:ext cx="6020953" cy="390236"/>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6" name="直線單箭頭接點 5">
            <a:extLst>
              <a:ext uri="{FF2B5EF4-FFF2-40B4-BE49-F238E27FC236}">
                <a16:creationId xmlns:a16="http://schemas.microsoft.com/office/drawing/2014/main" id="{EBB17953-BECC-4B7F-94A5-C04DF54948B5}"/>
              </a:ext>
            </a:extLst>
          </p:cNvPr>
          <p:cNvCxnSpPr/>
          <p:nvPr/>
        </p:nvCxnSpPr>
        <p:spPr>
          <a:xfrm flipV="1">
            <a:off x="6475599" y="1190029"/>
            <a:ext cx="1287321" cy="1"/>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文字方塊 6">
            <a:extLst>
              <a:ext uri="{FF2B5EF4-FFF2-40B4-BE49-F238E27FC236}">
                <a16:creationId xmlns:a16="http://schemas.microsoft.com/office/drawing/2014/main" id="{29E1338C-E04D-482E-A3D8-F86AEAB36FAF}"/>
              </a:ext>
            </a:extLst>
          </p:cNvPr>
          <p:cNvSpPr txBox="1"/>
          <p:nvPr/>
        </p:nvSpPr>
        <p:spPr>
          <a:xfrm>
            <a:off x="7781393" y="623347"/>
            <a:ext cx="3472873" cy="646331"/>
          </a:xfrm>
          <a:prstGeom prst="rect">
            <a:avLst/>
          </a:prstGeom>
          <a:noFill/>
          <a:ln w="57150">
            <a:solidFill>
              <a:srgbClr val="FF0000"/>
            </a:solidFill>
          </a:ln>
        </p:spPr>
        <p:txBody>
          <a:bodyPr wrap="square" rtlCol="0">
            <a:spAutoFit/>
          </a:bodyPr>
          <a:lstStyle/>
          <a:p>
            <a:r>
              <a:rPr lang="zh-TW" altLang="en-US" dirty="0">
                <a:latin typeface="Times New Roman" panose="02020603050405020304" pitchFamily="18" charset="0"/>
                <a:ea typeface="標楷體" panose="03000509000000000000" pitchFamily="65" charset="-120"/>
                <a:cs typeface="Times New Roman" panose="02020603050405020304" pitchFamily="18" charset="0"/>
              </a:rPr>
              <a:t>創立位置子系統</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Fuzzy</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函數，</a:t>
            </a:r>
            <a:endParaRPr lang="en-US" altLang="zh-TW" dirty="0">
              <a:latin typeface="Times New Roman" panose="02020603050405020304" pitchFamily="18" charset="0"/>
              <a:ea typeface="標楷體" panose="03000509000000000000" pitchFamily="65" charset="-120"/>
              <a:cs typeface="Times New Roman" panose="02020603050405020304" pitchFamily="18" charset="0"/>
            </a:endParaRPr>
          </a:p>
          <a:p>
            <a:r>
              <a:rPr lang="zh-TW" altLang="en-US" dirty="0">
                <a:latin typeface="Times New Roman" panose="02020603050405020304" pitchFamily="18" charset="0"/>
                <a:ea typeface="標楷體" panose="03000509000000000000" pitchFamily="65" charset="-120"/>
                <a:cs typeface="Times New Roman" panose="02020603050405020304" pitchFamily="18" charset="0"/>
              </a:rPr>
              <a:t>輸入為</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x</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y</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的誤差訊號與升力</a:t>
            </a:r>
          </a:p>
        </p:txBody>
      </p:sp>
      <p:cxnSp>
        <p:nvCxnSpPr>
          <p:cNvPr id="8" name="直線單箭頭接點 7">
            <a:extLst>
              <a:ext uri="{FF2B5EF4-FFF2-40B4-BE49-F238E27FC236}">
                <a16:creationId xmlns:a16="http://schemas.microsoft.com/office/drawing/2014/main" id="{B486665D-AA30-401E-89CB-D7C54ED3770B}"/>
              </a:ext>
            </a:extLst>
          </p:cNvPr>
          <p:cNvCxnSpPr>
            <a:cxnSpLocks/>
            <a:stCxn id="10" idx="3"/>
            <a:endCxn id="9" idx="1"/>
          </p:cNvCxnSpPr>
          <p:nvPr/>
        </p:nvCxnSpPr>
        <p:spPr>
          <a:xfrm flipV="1">
            <a:off x="6026727" y="3961773"/>
            <a:ext cx="1915655" cy="1"/>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文字方塊 8">
            <a:extLst>
              <a:ext uri="{FF2B5EF4-FFF2-40B4-BE49-F238E27FC236}">
                <a16:creationId xmlns:a16="http://schemas.microsoft.com/office/drawing/2014/main" id="{6CA50CF8-BA1A-4529-80CE-24401BA2B56F}"/>
              </a:ext>
            </a:extLst>
          </p:cNvPr>
          <p:cNvSpPr txBox="1"/>
          <p:nvPr/>
        </p:nvSpPr>
        <p:spPr>
          <a:xfrm>
            <a:off x="7942382" y="3638607"/>
            <a:ext cx="3717068" cy="646331"/>
          </a:xfrm>
          <a:prstGeom prst="rect">
            <a:avLst/>
          </a:prstGeom>
          <a:noFill/>
          <a:ln w="57150">
            <a:solidFill>
              <a:srgbClr val="FF0000"/>
            </a:solidFill>
          </a:ln>
        </p:spPr>
        <p:txBody>
          <a:bodyPr wrap="square" rtlCol="0">
            <a:spAutoFit/>
          </a:bodyPr>
          <a:lstStyle/>
          <a:p>
            <a:r>
              <a:rPr lang="zh-TW" altLang="en-US" dirty="0">
                <a:latin typeface="Times New Roman" panose="02020603050405020304" pitchFamily="18" charset="0"/>
                <a:ea typeface="標楷體" panose="03000509000000000000" pitchFamily="65" charset="-120"/>
                <a:cs typeface="Times New Roman" panose="02020603050405020304" pitchFamily="18" charset="0"/>
              </a:rPr>
              <a:t>計算狀態誤差</a:t>
            </a:r>
            <a:endParaRPr lang="en-US" altLang="zh-TW" dirty="0">
              <a:latin typeface="Times New Roman" panose="02020603050405020304" pitchFamily="18" charset="0"/>
              <a:ea typeface="標楷體" panose="03000509000000000000" pitchFamily="65" charset="-120"/>
              <a:cs typeface="Times New Roman" panose="02020603050405020304" pitchFamily="18" charset="0"/>
            </a:endParaRPr>
          </a:p>
          <a:p>
            <a:endParaRPr lang="en-US" altLang="zh-TW"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10" name="矩形 9">
            <a:extLst>
              <a:ext uri="{FF2B5EF4-FFF2-40B4-BE49-F238E27FC236}">
                <a16:creationId xmlns:a16="http://schemas.microsoft.com/office/drawing/2014/main" id="{FE7CAF1C-B4C4-4B53-8AA8-F68E8B975CEF}"/>
              </a:ext>
            </a:extLst>
          </p:cNvPr>
          <p:cNvSpPr/>
          <p:nvPr/>
        </p:nvSpPr>
        <p:spPr>
          <a:xfrm>
            <a:off x="1110944" y="3096459"/>
            <a:ext cx="4915783" cy="173062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5" name="直線單箭頭接點 14">
            <a:extLst>
              <a:ext uri="{FF2B5EF4-FFF2-40B4-BE49-F238E27FC236}">
                <a16:creationId xmlns:a16="http://schemas.microsoft.com/office/drawing/2014/main" id="{20183126-F2AE-44D3-AF5F-45F43620D5F6}"/>
              </a:ext>
            </a:extLst>
          </p:cNvPr>
          <p:cNvCxnSpPr>
            <a:cxnSpLocks/>
            <a:stCxn id="17" idx="3"/>
            <a:endCxn id="16" idx="1"/>
          </p:cNvCxnSpPr>
          <p:nvPr/>
        </p:nvCxnSpPr>
        <p:spPr>
          <a:xfrm>
            <a:off x="5325979" y="2920659"/>
            <a:ext cx="2616403" cy="18103"/>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文字方塊 15">
            <a:extLst>
              <a:ext uri="{FF2B5EF4-FFF2-40B4-BE49-F238E27FC236}">
                <a16:creationId xmlns:a16="http://schemas.microsoft.com/office/drawing/2014/main" id="{6EA66CBB-7475-48B6-9282-01D2E3E6F092}"/>
              </a:ext>
            </a:extLst>
          </p:cNvPr>
          <p:cNvSpPr txBox="1"/>
          <p:nvPr/>
        </p:nvSpPr>
        <p:spPr>
          <a:xfrm>
            <a:off x="7942382" y="2750221"/>
            <a:ext cx="2132060" cy="377081"/>
          </a:xfrm>
          <a:prstGeom prst="rect">
            <a:avLst/>
          </a:prstGeom>
          <a:noFill/>
          <a:ln w="57150">
            <a:solidFill>
              <a:srgbClr val="FF0000"/>
            </a:solidFill>
          </a:ln>
        </p:spPr>
        <p:txBody>
          <a:bodyPr wrap="square" rtlCol="0">
            <a:spAutoFit/>
          </a:bodyPr>
          <a:lstStyle/>
          <a:p>
            <a:r>
              <a:rPr lang="zh-TW" altLang="en-US" dirty="0">
                <a:latin typeface="Times New Roman" panose="02020603050405020304" pitchFamily="18" charset="0"/>
                <a:ea typeface="標楷體" panose="03000509000000000000" pitchFamily="65" charset="-120"/>
                <a:cs typeface="Times New Roman" panose="02020603050405020304" pitchFamily="18" charset="0"/>
              </a:rPr>
              <a:t>定義前鑑部</a:t>
            </a:r>
            <a:endParaRPr lang="en-US" altLang="zh-TW"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17" name="矩形 16">
            <a:extLst>
              <a:ext uri="{FF2B5EF4-FFF2-40B4-BE49-F238E27FC236}">
                <a16:creationId xmlns:a16="http://schemas.microsoft.com/office/drawing/2014/main" id="{5016D4FB-2D81-4A29-97F0-FDE72587B920}"/>
              </a:ext>
            </a:extLst>
          </p:cNvPr>
          <p:cNvSpPr/>
          <p:nvPr/>
        </p:nvSpPr>
        <p:spPr>
          <a:xfrm>
            <a:off x="1110944" y="2744859"/>
            <a:ext cx="4215035" cy="35160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aphicFrame>
        <p:nvGraphicFramePr>
          <p:cNvPr id="32" name="物件 31">
            <a:extLst>
              <a:ext uri="{FF2B5EF4-FFF2-40B4-BE49-F238E27FC236}">
                <a16:creationId xmlns:a16="http://schemas.microsoft.com/office/drawing/2014/main" id="{27497883-3CA3-4BFD-9ABC-0DD5D289DAF9}"/>
              </a:ext>
            </a:extLst>
          </p:cNvPr>
          <p:cNvGraphicFramePr>
            <a:graphicFrameLocks noChangeAspect="1"/>
          </p:cNvGraphicFramePr>
          <p:nvPr>
            <p:extLst>
              <p:ext uri="{D42A27DB-BD31-4B8C-83A1-F6EECF244321}">
                <p14:modId xmlns:p14="http://schemas.microsoft.com/office/powerpoint/2010/main" val="3795074783"/>
              </p:ext>
            </p:extLst>
          </p:nvPr>
        </p:nvGraphicFramePr>
        <p:xfrm>
          <a:off x="9517829" y="3745872"/>
          <a:ext cx="1473200" cy="431800"/>
        </p:xfrm>
        <a:graphic>
          <a:graphicData uri="http://schemas.openxmlformats.org/presentationml/2006/ole">
            <mc:AlternateContent xmlns:mc="http://schemas.openxmlformats.org/markup-compatibility/2006">
              <mc:Choice xmlns:v="urn:schemas-microsoft-com:vml" Requires="v">
                <p:oleObj name="Equation" r:id="rId3" imgW="1473120" imgH="431640" progId="Equation.DSMT4">
                  <p:embed/>
                </p:oleObj>
              </mc:Choice>
              <mc:Fallback>
                <p:oleObj name="Equation" r:id="rId3" imgW="1473120" imgH="431640" progId="Equation.DSMT4">
                  <p:embed/>
                  <p:pic>
                    <p:nvPicPr>
                      <p:cNvPr id="0" name=""/>
                      <p:cNvPicPr/>
                      <p:nvPr/>
                    </p:nvPicPr>
                    <p:blipFill>
                      <a:blip r:embed="rId4"/>
                      <a:stretch>
                        <a:fillRect/>
                      </a:stretch>
                    </p:blipFill>
                    <p:spPr>
                      <a:xfrm>
                        <a:off x="9517829" y="3745872"/>
                        <a:ext cx="1473200" cy="431800"/>
                      </a:xfrm>
                      <a:prstGeom prst="rect">
                        <a:avLst/>
                      </a:prstGeom>
                    </p:spPr>
                  </p:pic>
                </p:oleObj>
              </mc:Fallback>
            </mc:AlternateContent>
          </a:graphicData>
        </a:graphic>
      </p:graphicFrame>
    </p:spTree>
    <p:extLst>
      <p:ext uri="{BB962C8B-B14F-4D97-AF65-F5344CB8AC3E}">
        <p14:creationId xmlns:p14="http://schemas.microsoft.com/office/powerpoint/2010/main" val="333766384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圖片 11">
            <a:extLst>
              <a:ext uri="{FF2B5EF4-FFF2-40B4-BE49-F238E27FC236}">
                <a16:creationId xmlns:a16="http://schemas.microsoft.com/office/drawing/2014/main" id="{F407A036-2E1D-A953-A332-C636064000A0}"/>
              </a:ext>
            </a:extLst>
          </p:cNvPr>
          <p:cNvPicPr>
            <a:picLocks noChangeAspect="1"/>
          </p:cNvPicPr>
          <p:nvPr/>
        </p:nvPicPr>
        <p:blipFill>
          <a:blip r:embed="rId2"/>
          <a:stretch>
            <a:fillRect/>
          </a:stretch>
        </p:blipFill>
        <p:spPr>
          <a:xfrm>
            <a:off x="925800" y="4175864"/>
            <a:ext cx="4520913" cy="426753"/>
          </a:xfrm>
          <a:prstGeom prst="rect">
            <a:avLst/>
          </a:prstGeom>
        </p:spPr>
      </p:pic>
      <p:pic>
        <p:nvPicPr>
          <p:cNvPr id="16" name="圖片 15">
            <a:extLst>
              <a:ext uri="{FF2B5EF4-FFF2-40B4-BE49-F238E27FC236}">
                <a16:creationId xmlns:a16="http://schemas.microsoft.com/office/drawing/2014/main" id="{A980AF85-E140-B138-F815-71EB7A60E391}"/>
              </a:ext>
            </a:extLst>
          </p:cNvPr>
          <p:cNvPicPr>
            <a:picLocks noChangeAspect="1"/>
          </p:cNvPicPr>
          <p:nvPr/>
        </p:nvPicPr>
        <p:blipFill>
          <a:blip r:embed="rId3"/>
          <a:stretch>
            <a:fillRect/>
          </a:stretch>
        </p:blipFill>
        <p:spPr>
          <a:xfrm>
            <a:off x="814466" y="1019694"/>
            <a:ext cx="5356677" cy="2572416"/>
          </a:xfrm>
          <a:prstGeom prst="rect">
            <a:avLst/>
          </a:prstGeom>
        </p:spPr>
      </p:pic>
      <p:sp>
        <p:nvSpPr>
          <p:cNvPr id="5" name="矩形 4"/>
          <p:cNvSpPr/>
          <p:nvPr/>
        </p:nvSpPr>
        <p:spPr>
          <a:xfrm>
            <a:off x="436173" y="1003463"/>
            <a:ext cx="6020953" cy="390236"/>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6" name="直線單箭頭接點 5"/>
          <p:cNvCxnSpPr/>
          <p:nvPr/>
        </p:nvCxnSpPr>
        <p:spPr>
          <a:xfrm flipV="1">
            <a:off x="6475599" y="1190029"/>
            <a:ext cx="1287321" cy="1"/>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文字方塊 6"/>
          <p:cNvSpPr txBox="1"/>
          <p:nvPr/>
        </p:nvSpPr>
        <p:spPr>
          <a:xfrm>
            <a:off x="7781393" y="623347"/>
            <a:ext cx="3472873" cy="923330"/>
          </a:xfrm>
          <a:prstGeom prst="rect">
            <a:avLst/>
          </a:prstGeom>
          <a:noFill/>
          <a:ln w="57150">
            <a:solidFill>
              <a:srgbClr val="FF0000"/>
            </a:solidFill>
          </a:ln>
        </p:spPr>
        <p:txBody>
          <a:bodyPr wrap="square" rtlCol="0">
            <a:spAutoFit/>
          </a:bodyPr>
          <a:lstStyle/>
          <a:p>
            <a:r>
              <a:rPr lang="zh-TW" altLang="en-US" dirty="0">
                <a:latin typeface="Times New Roman" panose="02020603050405020304" pitchFamily="18" charset="0"/>
                <a:ea typeface="標楷體" panose="03000509000000000000" pitchFamily="65" charset="-120"/>
                <a:cs typeface="Times New Roman" panose="02020603050405020304" pitchFamily="18" charset="0"/>
              </a:rPr>
              <a:t>創立高度子系統</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Fuzzy</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函數，</a:t>
            </a:r>
            <a:endParaRPr lang="en-US" altLang="zh-TW" dirty="0">
              <a:latin typeface="Times New Roman" panose="02020603050405020304" pitchFamily="18" charset="0"/>
              <a:ea typeface="標楷體" panose="03000509000000000000" pitchFamily="65" charset="-120"/>
              <a:cs typeface="Times New Roman" panose="02020603050405020304" pitchFamily="18" charset="0"/>
            </a:endParaRPr>
          </a:p>
          <a:p>
            <a:r>
              <a:rPr lang="zh-TW" altLang="en-US" dirty="0">
                <a:latin typeface="Times New Roman" panose="02020603050405020304" pitchFamily="18" charset="0"/>
                <a:ea typeface="標楷體" panose="03000509000000000000" pitchFamily="65" charset="-120"/>
                <a:cs typeface="Times New Roman" panose="02020603050405020304" pitchFamily="18" charset="0"/>
              </a:rPr>
              <a:t>輸入為翻滾角、俯仰角與</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z</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的誤差訊號</a:t>
            </a:r>
          </a:p>
        </p:txBody>
      </p:sp>
      <p:cxnSp>
        <p:nvCxnSpPr>
          <p:cNvPr id="26" name="直線單箭頭接點 25">
            <a:extLst>
              <a:ext uri="{FF2B5EF4-FFF2-40B4-BE49-F238E27FC236}">
                <a16:creationId xmlns:a16="http://schemas.microsoft.com/office/drawing/2014/main" id="{BB0EF129-B385-46E2-BBD0-5C67E2288DCD}"/>
              </a:ext>
            </a:extLst>
          </p:cNvPr>
          <p:cNvCxnSpPr>
            <a:cxnSpLocks/>
            <a:stCxn id="28" idx="3"/>
            <a:endCxn id="27" idx="1"/>
          </p:cNvCxnSpPr>
          <p:nvPr/>
        </p:nvCxnSpPr>
        <p:spPr>
          <a:xfrm>
            <a:off x="6297474" y="4389240"/>
            <a:ext cx="2154325" cy="30293"/>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7" name="文字方塊 26">
            <a:extLst>
              <a:ext uri="{FF2B5EF4-FFF2-40B4-BE49-F238E27FC236}">
                <a16:creationId xmlns:a16="http://schemas.microsoft.com/office/drawing/2014/main" id="{8F488163-AF0F-4D39-A55E-969BE72F13DF}"/>
              </a:ext>
            </a:extLst>
          </p:cNvPr>
          <p:cNvSpPr txBox="1"/>
          <p:nvPr/>
        </p:nvSpPr>
        <p:spPr>
          <a:xfrm>
            <a:off x="8451799" y="4230992"/>
            <a:ext cx="2132060" cy="377081"/>
          </a:xfrm>
          <a:prstGeom prst="rect">
            <a:avLst/>
          </a:prstGeom>
          <a:noFill/>
          <a:ln w="57150">
            <a:solidFill>
              <a:srgbClr val="FF0000"/>
            </a:solidFill>
          </a:ln>
        </p:spPr>
        <p:txBody>
          <a:bodyPr wrap="square" rtlCol="0">
            <a:spAutoFit/>
          </a:bodyPr>
          <a:lstStyle/>
          <a:p>
            <a:r>
              <a:rPr lang="zh-TW" altLang="en-US" dirty="0">
                <a:latin typeface="Times New Roman" panose="02020603050405020304" pitchFamily="18" charset="0"/>
                <a:ea typeface="標楷體" panose="03000509000000000000" pitchFamily="65" charset="-120"/>
                <a:cs typeface="Times New Roman" panose="02020603050405020304" pitchFamily="18" charset="0"/>
              </a:rPr>
              <a:t>定義前鑑部</a:t>
            </a:r>
            <a:endParaRPr lang="en-US" altLang="zh-TW"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28" name="矩形 27">
            <a:extLst>
              <a:ext uri="{FF2B5EF4-FFF2-40B4-BE49-F238E27FC236}">
                <a16:creationId xmlns:a16="http://schemas.microsoft.com/office/drawing/2014/main" id="{5808778D-7501-4D6D-A889-6F51AC7088B0}"/>
              </a:ext>
            </a:extLst>
          </p:cNvPr>
          <p:cNvSpPr/>
          <p:nvPr/>
        </p:nvSpPr>
        <p:spPr>
          <a:xfrm>
            <a:off x="814466" y="4175863"/>
            <a:ext cx="5483008" cy="42675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7" name="直線單箭頭接點 16">
            <a:extLst>
              <a:ext uri="{FF2B5EF4-FFF2-40B4-BE49-F238E27FC236}">
                <a16:creationId xmlns:a16="http://schemas.microsoft.com/office/drawing/2014/main" id="{97168A09-AE2C-7A2F-A4D7-813B94231AD2}"/>
              </a:ext>
            </a:extLst>
          </p:cNvPr>
          <p:cNvCxnSpPr>
            <a:cxnSpLocks/>
            <a:stCxn id="19" idx="3"/>
            <a:endCxn id="18" idx="1"/>
          </p:cNvCxnSpPr>
          <p:nvPr/>
        </p:nvCxnSpPr>
        <p:spPr>
          <a:xfrm>
            <a:off x="6456634" y="2763328"/>
            <a:ext cx="2192976" cy="4239"/>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文字方塊 17">
            <a:extLst>
              <a:ext uri="{FF2B5EF4-FFF2-40B4-BE49-F238E27FC236}">
                <a16:creationId xmlns:a16="http://schemas.microsoft.com/office/drawing/2014/main" id="{EBE66607-C9B4-8AA2-8DB1-85764855DED0}"/>
              </a:ext>
            </a:extLst>
          </p:cNvPr>
          <p:cNvSpPr txBox="1"/>
          <p:nvPr/>
        </p:nvSpPr>
        <p:spPr>
          <a:xfrm>
            <a:off x="8649610" y="2305902"/>
            <a:ext cx="1736437" cy="923330"/>
          </a:xfrm>
          <a:prstGeom prst="rect">
            <a:avLst/>
          </a:prstGeom>
          <a:noFill/>
          <a:ln w="57150">
            <a:solidFill>
              <a:srgbClr val="FF0000"/>
            </a:solidFill>
          </a:ln>
        </p:spPr>
        <p:txBody>
          <a:bodyPr wrap="square" rtlCol="0">
            <a:spAutoFit/>
          </a:bodyPr>
          <a:lstStyle/>
          <a:p>
            <a:r>
              <a:rPr lang="zh-TW" altLang="en-US" dirty="0">
                <a:latin typeface="Times New Roman" panose="02020603050405020304" pitchFamily="18" charset="0"/>
                <a:ea typeface="標楷體" panose="03000509000000000000" pitchFamily="65" charset="-120"/>
                <a:cs typeface="Times New Roman" panose="02020603050405020304" pitchFamily="18" charset="0"/>
              </a:rPr>
              <a:t>定義前鑑部為參考角速度與參考線速度</a:t>
            </a:r>
            <a:endParaRPr lang="en-US" altLang="zh-TW"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19" name="矩形 18">
            <a:extLst>
              <a:ext uri="{FF2B5EF4-FFF2-40B4-BE49-F238E27FC236}">
                <a16:creationId xmlns:a16="http://schemas.microsoft.com/office/drawing/2014/main" id="{34B2E64F-A94E-5E42-A53F-B11D9430F3D6}"/>
              </a:ext>
            </a:extLst>
          </p:cNvPr>
          <p:cNvSpPr/>
          <p:nvPr/>
        </p:nvSpPr>
        <p:spPr>
          <a:xfrm>
            <a:off x="664525" y="1889854"/>
            <a:ext cx="5792109" cy="1746948"/>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40854437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3092335" y="2302624"/>
            <a:ext cx="3705628" cy="246056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6" name="直線單箭頭接點 5"/>
          <p:cNvCxnSpPr/>
          <p:nvPr/>
        </p:nvCxnSpPr>
        <p:spPr>
          <a:xfrm flipV="1">
            <a:off x="6797963" y="3295114"/>
            <a:ext cx="1287321" cy="1"/>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文字方塊 6"/>
          <p:cNvSpPr txBox="1"/>
          <p:nvPr/>
        </p:nvSpPr>
        <p:spPr>
          <a:xfrm>
            <a:off x="8085284" y="2852977"/>
            <a:ext cx="1856738" cy="646331"/>
          </a:xfrm>
          <a:prstGeom prst="rect">
            <a:avLst/>
          </a:prstGeom>
          <a:noFill/>
          <a:ln w="57150">
            <a:solidFill>
              <a:srgbClr val="FF0000"/>
            </a:solidFill>
          </a:ln>
        </p:spPr>
        <p:txBody>
          <a:bodyPr wrap="square" rtlCol="0">
            <a:spAutoFit/>
          </a:bodyPr>
          <a:lstStyle/>
          <a:p>
            <a:r>
              <a:rPr lang="zh-TW" altLang="en-US" dirty="0">
                <a:latin typeface="Times New Roman" panose="02020603050405020304" pitchFamily="18" charset="0"/>
                <a:ea typeface="標楷體" panose="03000509000000000000" pitchFamily="65" charset="-120"/>
                <a:cs typeface="Times New Roman" panose="02020603050405020304" pitchFamily="18" charset="0"/>
              </a:rPr>
              <a:t>第二個前鑑部</a:t>
            </a:r>
            <a:endParaRPr lang="en-US" altLang="zh-TW" dirty="0">
              <a:latin typeface="Times New Roman" panose="02020603050405020304" pitchFamily="18" charset="0"/>
              <a:ea typeface="標楷體" panose="03000509000000000000" pitchFamily="65" charset="-120"/>
              <a:cs typeface="Times New Roman" panose="02020603050405020304" pitchFamily="18" charset="0"/>
            </a:endParaRPr>
          </a:p>
          <a:p>
            <a:r>
              <a:rPr lang="zh-TW" altLang="en-US" dirty="0">
                <a:latin typeface="Times New Roman" panose="02020603050405020304" pitchFamily="18" charset="0"/>
                <a:ea typeface="標楷體" panose="03000509000000000000" pitchFamily="65" charset="-120"/>
                <a:cs typeface="Times New Roman" panose="02020603050405020304" pitchFamily="18" charset="0"/>
              </a:rPr>
              <a:t>第一個歸屬函數</a:t>
            </a:r>
            <a:endParaRPr lang="zh-TW" altLang="zh-TW" dirty="0">
              <a:latin typeface="Times New Roman" panose="02020603050405020304" pitchFamily="18" charset="0"/>
              <a:ea typeface="標楷體" panose="03000509000000000000" pitchFamily="65" charset="-120"/>
              <a:cs typeface="Times New Roman" panose="02020603050405020304" pitchFamily="18" charset="0"/>
            </a:endParaRPr>
          </a:p>
        </p:txBody>
      </p:sp>
      <p:pic>
        <p:nvPicPr>
          <p:cNvPr id="3" name="圖片 2">
            <a:extLst>
              <a:ext uri="{FF2B5EF4-FFF2-40B4-BE49-F238E27FC236}">
                <a16:creationId xmlns:a16="http://schemas.microsoft.com/office/drawing/2014/main" id="{63EF3D97-03B8-E5AD-9BAC-1A0082731757}"/>
              </a:ext>
            </a:extLst>
          </p:cNvPr>
          <p:cNvPicPr>
            <a:picLocks noChangeAspect="1"/>
          </p:cNvPicPr>
          <p:nvPr/>
        </p:nvPicPr>
        <p:blipFill>
          <a:blip r:embed="rId2"/>
          <a:stretch>
            <a:fillRect/>
          </a:stretch>
        </p:blipFill>
        <p:spPr>
          <a:xfrm>
            <a:off x="3604412" y="2688070"/>
            <a:ext cx="2666667" cy="1847619"/>
          </a:xfrm>
          <a:prstGeom prst="rect">
            <a:avLst/>
          </a:prstGeom>
        </p:spPr>
      </p:pic>
    </p:spTree>
    <p:extLst>
      <p:ext uri="{BB962C8B-B14F-4D97-AF65-F5344CB8AC3E}">
        <p14:creationId xmlns:p14="http://schemas.microsoft.com/office/powerpoint/2010/main" val="23342196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0" y="166254"/>
            <a:ext cx="11930302" cy="1320800"/>
          </a:xfrm>
        </p:spPr>
        <p:txBody>
          <a:bodyPr>
            <a:noAutofit/>
          </a:bodyPr>
          <a:lstStyle/>
          <a:p>
            <a:r>
              <a:rPr lang="en-US" altLang="zh-TW" sz="2500" dirty="0">
                <a:solidFill>
                  <a:schemeClr val="tx1"/>
                </a:solidFill>
                <a:cs typeface="Times New Roman" panose="02020603050405020304" pitchFamily="18" charset="0"/>
              </a:rPr>
              <a:t>Step1:</a:t>
            </a:r>
            <a:r>
              <a:rPr lang="zh-TW" altLang="en-US" sz="2500" dirty="0">
                <a:solidFill>
                  <a:schemeClr val="tx1"/>
                </a:solidFill>
                <a:cs typeface="Times New Roman" panose="02020603050405020304" pitchFamily="18" charset="0"/>
              </a:rPr>
              <a:t>首先開啟</a:t>
            </a:r>
            <a:r>
              <a:rPr lang="en-US" altLang="zh-TW" sz="2500" dirty="0">
                <a:solidFill>
                  <a:schemeClr val="tx1"/>
                </a:solidFill>
                <a:cs typeface="Times New Roman" panose="02020603050405020304" pitchFamily="18" charset="0"/>
              </a:rPr>
              <a:t>Linux</a:t>
            </a:r>
            <a:r>
              <a:rPr lang="zh-TW" altLang="en-US" sz="2500" dirty="0">
                <a:solidFill>
                  <a:schemeClr val="tx1"/>
                </a:solidFill>
                <a:cs typeface="Times New Roman" panose="02020603050405020304" pitchFamily="18" charset="0"/>
              </a:rPr>
              <a:t>虛擬機，進入</a:t>
            </a:r>
            <a:r>
              <a:rPr lang="en-US" altLang="zh-TW" sz="2500" dirty="0">
                <a:solidFill>
                  <a:schemeClr val="tx1"/>
                </a:solidFill>
                <a:cs typeface="Times New Roman" panose="02020603050405020304" pitchFamily="18" charset="0"/>
              </a:rPr>
              <a:t>Linux</a:t>
            </a:r>
            <a:r>
              <a:rPr lang="zh-TW" altLang="en-US" sz="2500" dirty="0">
                <a:solidFill>
                  <a:schemeClr val="tx1"/>
                </a:solidFill>
                <a:cs typeface="Times New Roman" panose="02020603050405020304" pitchFamily="18" charset="0"/>
              </a:rPr>
              <a:t>桌面，下方圖片為雲端伺服器</a:t>
            </a:r>
            <a:r>
              <a:rPr lang="en-US" altLang="zh-TW" sz="2500" dirty="0">
                <a:solidFill>
                  <a:schemeClr val="tx1"/>
                </a:solidFill>
                <a:cs typeface="Times New Roman" panose="02020603050405020304" pitchFamily="18" charset="0"/>
              </a:rPr>
              <a:t>Linux</a:t>
            </a:r>
            <a:r>
              <a:rPr lang="zh-TW" altLang="en-US" sz="2500" dirty="0">
                <a:solidFill>
                  <a:schemeClr val="tx1"/>
                </a:solidFill>
                <a:cs typeface="Times New Roman" panose="02020603050405020304" pitchFamily="18" charset="0"/>
              </a:rPr>
              <a:t>桌面畫面，要建立雲端伺服器</a:t>
            </a:r>
            <a:r>
              <a:rPr lang="en-US" altLang="zh-TW" sz="2500" dirty="0">
                <a:solidFill>
                  <a:schemeClr val="tx1"/>
                </a:solidFill>
                <a:cs typeface="Times New Roman" panose="02020603050405020304" pitchFamily="18" charset="0"/>
              </a:rPr>
              <a:t>Socket</a:t>
            </a:r>
            <a:r>
              <a:rPr lang="zh-TW" altLang="en-US" sz="2500" dirty="0">
                <a:solidFill>
                  <a:schemeClr val="tx1"/>
                </a:solidFill>
                <a:cs typeface="Times New Roman" panose="02020603050405020304" pitchFamily="18" charset="0"/>
              </a:rPr>
              <a:t>程式前，首先要先開啟</a:t>
            </a:r>
            <a:r>
              <a:rPr lang="en-US" altLang="zh-TW" sz="2500" dirty="0">
                <a:solidFill>
                  <a:schemeClr val="tx1"/>
                </a:solidFill>
                <a:cs typeface="Times New Roman" panose="02020603050405020304" pitchFamily="18" charset="0"/>
              </a:rPr>
              <a:t>Terminal</a:t>
            </a:r>
            <a:r>
              <a:rPr lang="zh-TW" altLang="en-US" sz="2500" dirty="0">
                <a:solidFill>
                  <a:schemeClr val="tx1"/>
                </a:solidFill>
                <a:cs typeface="Times New Roman" panose="02020603050405020304" pitchFamily="18" charset="0"/>
              </a:rPr>
              <a:t>視窗，按下下圖紅框處便可開啟</a:t>
            </a:r>
            <a:r>
              <a:rPr lang="en-US" altLang="zh-TW" sz="2500" dirty="0">
                <a:solidFill>
                  <a:schemeClr val="tx1"/>
                </a:solidFill>
                <a:cs typeface="Times New Roman" panose="02020603050405020304" pitchFamily="18" charset="0"/>
              </a:rPr>
              <a:t>Terminal</a:t>
            </a:r>
            <a:r>
              <a:rPr lang="zh-TW" altLang="en-US" sz="2500" dirty="0">
                <a:solidFill>
                  <a:schemeClr val="tx1"/>
                </a:solidFill>
                <a:cs typeface="Times New Roman" panose="02020603050405020304" pitchFamily="18" charset="0"/>
              </a:rPr>
              <a:t>視窗。</a:t>
            </a:r>
            <a:br>
              <a:rPr lang="en-US" altLang="zh-TW" sz="2500" dirty="0">
                <a:solidFill>
                  <a:schemeClr val="tx1"/>
                </a:solidFill>
                <a:cs typeface="Times New Roman" panose="02020603050405020304" pitchFamily="18" charset="0"/>
              </a:rPr>
            </a:br>
            <a:endParaRPr lang="zh-TW" altLang="en-US" sz="2500" dirty="0">
              <a:solidFill>
                <a:schemeClr val="tx1"/>
              </a:solidFill>
            </a:endParaRPr>
          </a:p>
        </p:txBody>
      </p:sp>
      <p:pic>
        <p:nvPicPr>
          <p:cNvPr id="4" name="內容版面配置區 3"/>
          <p:cNvPicPr>
            <a:picLocks noGrp="1" noChangeAspect="1"/>
          </p:cNvPicPr>
          <p:nvPr>
            <p:ph idx="1"/>
          </p:nvPr>
        </p:nvPicPr>
        <p:blipFill>
          <a:blip r:embed="rId2"/>
          <a:stretch>
            <a:fillRect/>
          </a:stretch>
        </p:blipFill>
        <p:spPr>
          <a:xfrm>
            <a:off x="2376827" y="1846263"/>
            <a:ext cx="7498671" cy="4022725"/>
          </a:xfrm>
          <a:prstGeom prst="rect">
            <a:avLst/>
          </a:prstGeom>
        </p:spPr>
      </p:pic>
      <p:sp>
        <p:nvSpPr>
          <p:cNvPr id="5" name="矩形 4"/>
          <p:cNvSpPr/>
          <p:nvPr/>
        </p:nvSpPr>
        <p:spPr>
          <a:xfrm>
            <a:off x="2756855" y="4045677"/>
            <a:ext cx="429690" cy="39701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TW" altLang="en-US"/>
          </a:p>
        </p:txBody>
      </p:sp>
    </p:spTree>
    <p:extLst>
      <p:ext uri="{BB962C8B-B14F-4D97-AF65-F5344CB8AC3E}">
        <p14:creationId xmlns:p14="http://schemas.microsoft.com/office/powerpoint/2010/main" val="235766036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0E70FAE7-1660-4740-9F7F-3057F6867F4F}"/>
              </a:ext>
            </a:extLst>
          </p:cNvPr>
          <p:cNvSpPr/>
          <p:nvPr/>
        </p:nvSpPr>
        <p:spPr>
          <a:xfrm>
            <a:off x="1304637" y="472788"/>
            <a:ext cx="6446081" cy="4660686"/>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6" name="直線單箭頭接點 5">
            <a:extLst>
              <a:ext uri="{FF2B5EF4-FFF2-40B4-BE49-F238E27FC236}">
                <a16:creationId xmlns:a16="http://schemas.microsoft.com/office/drawing/2014/main" id="{7C40D83A-14D2-4C16-9420-ECF6EAAD1254}"/>
              </a:ext>
            </a:extLst>
          </p:cNvPr>
          <p:cNvCxnSpPr>
            <a:cxnSpLocks/>
          </p:cNvCxnSpPr>
          <p:nvPr/>
        </p:nvCxnSpPr>
        <p:spPr>
          <a:xfrm flipV="1">
            <a:off x="7750718" y="3428999"/>
            <a:ext cx="1523747" cy="1"/>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文字方塊 6">
            <a:extLst>
              <a:ext uri="{FF2B5EF4-FFF2-40B4-BE49-F238E27FC236}">
                <a16:creationId xmlns:a16="http://schemas.microsoft.com/office/drawing/2014/main" id="{E628432F-DE8C-4E40-BFF6-DBEFA1D53EBD}"/>
              </a:ext>
            </a:extLst>
          </p:cNvPr>
          <p:cNvSpPr txBox="1"/>
          <p:nvPr/>
        </p:nvSpPr>
        <p:spPr>
          <a:xfrm>
            <a:off x="9274465" y="3105833"/>
            <a:ext cx="1814713" cy="646331"/>
          </a:xfrm>
          <a:prstGeom prst="rect">
            <a:avLst/>
          </a:prstGeom>
          <a:noFill/>
          <a:ln w="57150">
            <a:solidFill>
              <a:srgbClr val="FF0000"/>
            </a:solidFill>
          </a:ln>
        </p:spPr>
        <p:txBody>
          <a:bodyPr wrap="square" rtlCol="0">
            <a:spAutoFit/>
          </a:bodyPr>
          <a:lstStyle/>
          <a:p>
            <a:r>
              <a:rPr lang="zh-TW" altLang="en-US" dirty="0">
                <a:latin typeface="Times New Roman" panose="02020603050405020304" pitchFamily="18" charset="0"/>
                <a:ea typeface="標楷體" panose="03000509000000000000" pitchFamily="65" charset="-120"/>
                <a:cs typeface="Times New Roman" panose="02020603050405020304" pitchFamily="18" charset="0"/>
              </a:rPr>
              <a:t>第二個前鑑部</a:t>
            </a:r>
            <a:endParaRPr lang="en-US" altLang="zh-TW" dirty="0">
              <a:latin typeface="Times New Roman" panose="02020603050405020304" pitchFamily="18" charset="0"/>
              <a:ea typeface="標楷體" panose="03000509000000000000" pitchFamily="65" charset="-120"/>
              <a:cs typeface="Times New Roman" panose="02020603050405020304" pitchFamily="18" charset="0"/>
            </a:endParaRPr>
          </a:p>
          <a:p>
            <a:r>
              <a:rPr lang="zh-TW" altLang="en-US" dirty="0">
                <a:latin typeface="Times New Roman" panose="02020603050405020304" pitchFamily="18" charset="0"/>
                <a:ea typeface="標楷體" panose="03000509000000000000" pitchFamily="65" charset="-120"/>
                <a:cs typeface="Times New Roman" panose="02020603050405020304" pitchFamily="18" charset="0"/>
              </a:rPr>
              <a:t>第二個歸屬函數</a:t>
            </a:r>
            <a:endParaRPr lang="zh-TW" altLang="zh-TW" dirty="0">
              <a:latin typeface="Times New Roman" panose="02020603050405020304" pitchFamily="18" charset="0"/>
              <a:ea typeface="標楷體" panose="03000509000000000000" pitchFamily="65" charset="-120"/>
              <a:cs typeface="Times New Roman" panose="02020603050405020304" pitchFamily="18" charset="0"/>
            </a:endParaRPr>
          </a:p>
        </p:txBody>
      </p:sp>
      <p:pic>
        <p:nvPicPr>
          <p:cNvPr id="3" name="圖片 2">
            <a:extLst>
              <a:ext uri="{FF2B5EF4-FFF2-40B4-BE49-F238E27FC236}">
                <a16:creationId xmlns:a16="http://schemas.microsoft.com/office/drawing/2014/main" id="{D4BADECA-465F-4D37-1CBC-8D863F2F8F98}"/>
              </a:ext>
            </a:extLst>
          </p:cNvPr>
          <p:cNvPicPr>
            <a:picLocks noChangeAspect="1"/>
          </p:cNvPicPr>
          <p:nvPr/>
        </p:nvPicPr>
        <p:blipFill>
          <a:blip r:embed="rId2"/>
          <a:stretch>
            <a:fillRect/>
          </a:stretch>
        </p:blipFill>
        <p:spPr>
          <a:xfrm>
            <a:off x="1880914" y="1529989"/>
            <a:ext cx="5466667" cy="3000000"/>
          </a:xfrm>
          <a:prstGeom prst="rect">
            <a:avLst/>
          </a:prstGeom>
        </p:spPr>
      </p:pic>
    </p:spTree>
    <p:extLst>
      <p:ext uri="{BB962C8B-B14F-4D97-AF65-F5344CB8AC3E}">
        <p14:creationId xmlns:p14="http://schemas.microsoft.com/office/powerpoint/2010/main" val="197359876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1066954" y="200502"/>
            <a:ext cx="3324512" cy="236088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7" name="直線單箭頭接點 6"/>
          <p:cNvCxnSpPr>
            <a:cxnSpLocks/>
          </p:cNvCxnSpPr>
          <p:nvPr/>
        </p:nvCxnSpPr>
        <p:spPr>
          <a:xfrm flipV="1">
            <a:off x="4391466" y="1490924"/>
            <a:ext cx="1567291" cy="17658"/>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文字方塊 7"/>
          <p:cNvSpPr txBox="1"/>
          <p:nvPr/>
        </p:nvSpPr>
        <p:spPr>
          <a:xfrm>
            <a:off x="5958757" y="1337853"/>
            <a:ext cx="1824612" cy="369332"/>
          </a:xfrm>
          <a:prstGeom prst="rect">
            <a:avLst/>
          </a:prstGeom>
          <a:noFill/>
          <a:ln w="57150">
            <a:solidFill>
              <a:srgbClr val="FF0000"/>
            </a:solidFill>
          </a:ln>
        </p:spPr>
        <p:txBody>
          <a:bodyPr wrap="square" rtlCol="0">
            <a:spAutoFit/>
          </a:bodyPr>
          <a:lstStyle/>
          <a:p>
            <a:r>
              <a:rPr lang="zh-TW" altLang="en-US">
                <a:latin typeface="Times New Roman" panose="02020603050405020304" pitchFamily="18" charset="0"/>
                <a:ea typeface="標楷體" panose="03000509000000000000" pitchFamily="65" charset="-120"/>
                <a:cs typeface="Times New Roman" panose="02020603050405020304" pitchFamily="18" charset="0"/>
              </a:rPr>
              <a:t>觸發強度計算</a:t>
            </a:r>
            <a:endParaRPr lang="zh-TW" altLang="en-US"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9" name="矩形 8"/>
          <p:cNvSpPr/>
          <p:nvPr/>
        </p:nvSpPr>
        <p:spPr>
          <a:xfrm>
            <a:off x="501492" y="2808250"/>
            <a:ext cx="10166507" cy="1763573"/>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0" name="直線單箭頭接點 9"/>
          <p:cNvCxnSpPr>
            <a:cxnSpLocks/>
            <a:stCxn id="9" idx="2"/>
            <a:endCxn id="11" idx="0"/>
          </p:cNvCxnSpPr>
          <p:nvPr/>
        </p:nvCxnSpPr>
        <p:spPr>
          <a:xfrm>
            <a:off x="5584746" y="4571823"/>
            <a:ext cx="11937" cy="916399"/>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文字方塊 10"/>
          <p:cNvSpPr txBox="1"/>
          <p:nvPr/>
        </p:nvSpPr>
        <p:spPr>
          <a:xfrm>
            <a:off x="4063393" y="5488222"/>
            <a:ext cx="3066579" cy="369332"/>
          </a:xfrm>
          <a:prstGeom prst="rect">
            <a:avLst/>
          </a:prstGeom>
          <a:noFill/>
          <a:ln w="57150">
            <a:solidFill>
              <a:srgbClr val="FF0000"/>
            </a:solidFill>
          </a:ln>
        </p:spPr>
        <p:txBody>
          <a:bodyPr wrap="square" rtlCol="0">
            <a:spAutoFit/>
          </a:bodyPr>
          <a:lstStyle/>
          <a:p>
            <a:r>
              <a:rPr lang="zh-TW" altLang="en-US" dirty="0">
                <a:latin typeface="Times New Roman" panose="02020603050405020304" pitchFamily="18" charset="0"/>
                <a:ea typeface="標楷體" panose="03000509000000000000" pitchFamily="65" charset="-120"/>
                <a:cs typeface="Times New Roman" panose="02020603050405020304" pitchFamily="18" charset="0"/>
              </a:rPr>
              <a:t>定義控制增益</a:t>
            </a:r>
          </a:p>
        </p:txBody>
      </p:sp>
      <p:pic>
        <p:nvPicPr>
          <p:cNvPr id="2" name="圖片 1">
            <a:extLst>
              <a:ext uri="{FF2B5EF4-FFF2-40B4-BE49-F238E27FC236}">
                <a16:creationId xmlns:a16="http://schemas.microsoft.com/office/drawing/2014/main" id="{26832200-0A59-ABD4-4D90-33BEF01B189A}"/>
              </a:ext>
            </a:extLst>
          </p:cNvPr>
          <p:cNvPicPr>
            <a:picLocks noChangeAspect="1"/>
          </p:cNvPicPr>
          <p:nvPr/>
        </p:nvPicPr>
        <p:blipFill>
          <a:blip r:embed="rId2"/>
          <a:stretch>
            <a:fillRect/>
          </a:stretch>
        </p:blipFill>
        <p:spPr>
          <a:xfrm>
            <a:off x="1378153" y="804256"/>
            <a:ext cx="2685240" cy="1408651"/>
          </a:xfrm>
          <a:prstGeom prst="rect">
            <a:avLst/>
          </a:prstGeom>
        </p:spPr>
      </p:pic>
      <p:pic>
        <p:nvPicPr>
          <p:cNvPr id="3" name="圖片 2">
            <a:extLst>
              <a:ext uri="{FF2B5EF4-FFF2-40B4-BE49-F238E27FC236}">
                <a16:creationId xmlns:a16="http://schemas.microsoft.com/office/drawing/2014/main" id="{EA185160-5832-51D4-CD13-A43D9DFC1095}"/>
              </a:ext>
            </a:extLst>
          </p:cNvPr>
          <p:cNvPicPr>
            <a:picLocks noChangeAspect="1"/>
          </p:cNvPicPr>
          <p:nvPr/>
        </p:nvPicPr>
        <p:blipFill>
          <a:blip r:embed="rId3"/>
          <a:stretch>
            <a:fillRect/>
          </a:stretch>
        </p:blipFill>
        <p:spPr>
          <a:xfrm>
            <a:off x="583098" y="3006853"/>
            <a:ext cx="10027167" cy="1418953"/>
          </a:xfrm>
          <a:prstGeom prst="rect">
            <a:avLst/>
          </a:prstGeom>
        </p:spPr>
      </p:pic>
    </p:spTree>
    <p:extLst>
      <p:ext uri="{BB962C8B-B14F-4D97-AF65-F5344CB8AC3E}">
        <p14:creationId xmlns:p14="http://schemas.microsoft.com/office/powerpoint/2010/main" val="7951603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90BBE688-89BB-4DC0-BFA3-454E6C5B3CD4}"/>
              </a:ext>
            </a:extLst>
          </p:cNvPr>
          <p:cNvSpPr/>
          <p:nvPr/>
        </p:nvSpPr>
        <p:spPr>
          <a:xfrm>
            <a:off x="713000" y="2269375"/>
            <a:ext cx="10128450" cy="89777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6" name="直線單箭頭接點 5">
            <a:extLst>
              <a:ext uri="{FF2B5EF4-FFF2-40B4-BE49-F238E27FC236}">
                <a16:creationId xmlns:a16="http://schemas.microsoft.com/office/drawing/2014/main" id="{10EF09A3-3077-436A-A4E0-2D0D7ED1CB53}"/>
              </a:ext>
            </a:extLst>
          </p:cNvPr>
          <p:cNvCxnSpPr>
            <a:cxnSpLocks/>
            <a:stCxn id="5" idx="2"/>
            <a:endCxn id="7" idx="0"/>
          </p:cNvCxnSpPr>
          <p:nvPr/>
        </p:nvCxnSpPr>
        <p:spPr>
          <a:xfrm>
            <a:off x="5777225" y="3167149"/>
            <a:ext cx="0" cy="113006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文字方塊 6">
            <a:extLst>
              <a:ext uri="{FF2B5EF4-FFF2-40B4-BE49-F238E27FC236}">
                <a16:creationId xmlns:a16="http://schemas.microsoft.com/office/drawing/2014/main" id="{7498BD7F-DF3E-4842-8365-49E556958A0C}"/>
              </a:ext>
            </a:extLst>
          </p:cNvPr>
          <p:cNvSpPr txBox="1"/>
          <p:nvPr/>
        </p:nvSpPr>
        <p:spPr>
          <a:xfrm>
            <a:off x="4475319" y="4297209"/>
            <a:ext cx="2603812" cy="369332"/>
          </a:xfrm>
          <a:prstGeom prst="rect">
            <a:avLst/>
          </a:prstGeom>
          <a:noFill/>
          <a:ln w="57150">
            <a:solidFill>
              <a:srgbClr val="FF0000"/>
            </a:solidFill>
          </a:ln>
        </p:spPr>
        <p:txBody>
          <a:bodyPr wrap="square" rtlCol="0">
            <a:spAutoFit/>
          </a:bodyPr>
          <a:lstStyle/>
          <a:p>
            <a:r>
              <a:rPr lang="zh-TW" altLang="en-US" dirty="0">
                <a:latin typeface="Times New Roman" panose="02020603050405020304" pitchFamily="18" charset="0"/>
                <a:ea typeface="標楷體" panose="03000509000000000000" pitchFamily="65" charset="-120"/>
                <a:cs typeface="Times New Roman" panose="02020603050405020304" pitchFamily="18" charset="0"/>
              </a:rPr>
              <a:t>計算控制器輸出</a:t>
            </a:r>
          </a:p>
        </p:txBody>
      </p:sp>
      <p:pic>
        <p:nvPicPr>
          <p:cNvPr id="2" name="圖片 1">
            <a:extLst>
              <a:ext uri="{FF2B5EF4-FFF2-40B4-BE49-F238E27FC236}">
                <a16:creationId xmlns:a16="http://schemas.microsoft.com/office/drawing/2014/main" id="{3B9A72F3-7410-5BCE-BC05-CC16D7FB1CAC}"/>
              </a:ext>
            </a:extLst>
          </p:cNvPr>
          <p:cNvPicPr>
            <a:picLocks noChangeAspect="1"/>
          </p:cNvPicPr>
          <p:nvPr/>
        </p:nvPicPr>
        <p:blipFill>
          <a:blip r:embed="rId2"/>
          <a:stretch>
            <a:fillRect/>
          </a:stretch>
        </p:blipFill>
        <p:spPr>
          <a:xfrm>
            <a:off x="1001473" y="2387633"/>
            <a:ext cx="9707524" cy="612727"/>
          </a:xfrm>
          <a:prstGeom prst="rect">
            <a:avLst/>
          </a:prstGeom>
        </p:spPr>
      </p:pic>
    </p:spTree>
    <p:extLst>
      <p:ext uri="{BB962C8B-B14F-4D97-AF65-F5344CB8AC3E}">
        <p14:creationId xmlns:p14="http://schemas.microsoft.com/office/powerpoint/2010/main" val="411946530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a:extLst>
              <a:ext uri="{FF2B5EF4-FFF2-40B4-BE49-F238E27FC236}">
                <a16:creationId xmlns:a16="http://schemas.microsoft.com/office/drawing/2014/main" id="{3050FD54-F341-1C64-76EA-BD1A5BC7874F}"/>
              </a:ext>
            </a:extLst>
          </p:cNvPr>
          <p:cNvPicPr>
            <a:picLocks noChangeAspect="1"/>
          </p:cNvPicPr>
          <p:nvPr/>
        </p:nvPicPr>
        <p:blipFill>
          <a:blip r:embed="rId2"/>
          <a:stretch>
            <a:fillRect/>
          </a:stretch>
        </p:blipFill>
        <p:spPr>
          <a:xfrm>
            <a:off x="207984" y="1036885"/>
            <a:ext cx="7176455" cy="3826059"/>
          </a:xfrm>
          <a:prstGeom prst="rect">
            <a:avLst/>
          </a:prstGeom>
        </p:spPr>
      </p:pic>
      <p:sp>
        <p:nvSpPr>
          <p:cNvPr id="5" name="矩形 4">
            <a:extLst>
              <a:ext uri="{FF2B5EF4-FFF2-40B4-BE49-F238E27FC236}">
                <a16:creationId xmlns:a16="http://schemas.microsoft.com/office/drawing/2014/main" id="{3379B03C-28B9-4C22-BCDB-27BDCC10FDEE}"/>
              </a:ext>
            </a:extLst>
          </p:cNvPr>
          <p:cNvSpPr/>
          <p:nvPr/>
        </p:nvSpPr>
        <p:spPr>
          <a:xfrm>
            <a:off x="207984" y="1036886"/>
            <a:ext cx="7140685" cy="390236"/>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6" name="直線單箭頭接點 5">
            <a:extLst>
              <a:ext uri="{FF2B5EF4-FFF2-40B4-BE49-F238E27FC236}">
                <a16:creationId xmlns:a16="http://schemas.microsoft.com/office/drawing/2014/main" id="{EBB17953-BECC-4B7F-94A5-C04DF54948B5}"/>
              </a:ext>
            </a:extLst>
          </p:cNvPr>
          <p:cNvCxnSpPr>
            <a:cxnSpLocks/>
            <a:stCxn id="5" idx="3"/>
            <a:endCxn id="7" idx="1"/>
          </p:cNvCxnSpPr>
          <p:nvPr/>
        </p:nvCxnSpPr>
        <p:spPr>
          <a:xfrm>
            <a:off x="7348669" y="1232004"/>
            <a:ext cx="998819" cy="176175"/>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文字方塊 6">
            <a:extLst>
              <a:ext uri="{FF2B5EF4-FFF2-40B4-BE49-F238E27FC236}">
                <a16:creationId xmlns:a16="http://schemas.microsoft.com/office/drawing/2014/main" id="{29E1338C-E04D-482E-A3D8-F86AEAB36FAF}"/>
              </a:ext>
            </a:extLst>
          </p:cNvPr>
          <p:cNvSpPr txBox="1"/>
          <p:nvPr/>
        </p:nvSpPr>
        <p:spPr>
          <a:xfrm>
            <a:off x="8347488" y="946514"/>
            <a:ext cx="3472873" cy="923330"/>
          </a:xfrm>
          <a:prstGeom prst="rect">
            <a:avLst/>
          </a:prstGeom>
          <a:noFill/>
          <a:ln w="57150">
            <a:solidFill>
              <a:srgbClr val="FF0000"/>
            </a:solidFill>
          </a:ln>
        </p:spPr>
        <p:txBody>
          <a:bodyPr wrap="square" rtlCol="0">
            <a:spAutoFit/>
          </a:bodyPr>
          <a:lstStyle/>
          <a:p>
            <a:r>
              <a:rPr lang="zh-TW" altLang="en-US" dirty="0">
                <a:latin typeface="Times New Roman" panose="02020603050405020304" pitchFamily="18" charset="0"/>
                <a:ea typeface="標楷體" panose="03000509000000000000" pitchFamily="65" charset="-120"/>
                <a:cs typeface="Times New Roman" panose="02020603050405020304" pitchFamily="18" charset="0"/>
              </a:rPr>
              <a:t>創立姿態子系統</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Fuzzy</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函數，</a:t>
            </a:r>
            <a:endParaRPr lang="en-US" altLang="zh-TW" dirty="0">
              <a:latin typeface="Times New Roman" panose="02020603050405020304" pitchFamily="18" charset="0"/>
              <a:ea typeface="標楷體" panose="03000509000000000000" pitchFamily="65" charset="-120"/>
              <a:cs typeface="Times New Roman" panose="02020603050405020304" pitchFamily="18" charset="0"/>
            </a:endParaRPr>
          </a:p>
          <a:p>
            <a:r>
              <a:rPr lang="zh-TW" altLang="en-US" dirty="0">
                <a:latin typeface="Times New Roman" panose="02020603050405020304" pitchFamily="18" charset="0"/>
                <a:ea typeface="標楷體" panose="03000509000000000000" pitchFamily="65" charset="-120"/>
                <a:cs typeface="Times New Roman" panose="02020603050405020304" pitchFamily="18" charset="0"/>
              </a:rPr>
              <a:t>輸入為姿態角度的誤差訊號與姿態角速度</a:t>
            </a:r>
          </a:p>
        </p:txBody>
      </p:sp>
      <p:cxnSp>
        <p:nvCxnSpPr>
          <p:cNvPr id="8" name="直線單箭頭接點 7">
            <a:extLst>
              <a:ext uri="{FF2B5EF4-FFF2-40B4-BE49-F238E27FC236}">
                <a16:creationId xmlns:a16="http://schemas.microsoft.com/office/drawing/2014/main" id="{B486665D-AA30-401E-89CB-D7C54ED3770B}"/>
              </a:ext>
            </a:extLst>
          </p:cNvPr>
          <p:cNvCxnSpPr>
            <a:cxnSpLocks/>
            <a:stCxn id="10" idx="3"/>
            <a:endCxn id="9" idx="1"/>
          </p:cNvCxnSpPr>
          <p:nvPr/>
        </p:nvCxnSpPr>
        <p:spPr>
          <a:xfrm>
            <a:off x="3998422" y="4317845"/>
            <a:ext cx="3849656"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文字方塊 8">
            <a:extLst>
              <a:ext uri="{FF2B5EF4-FFF2-40B4-BE49-F238E27FC236}">
                <a16:creationId xmlns:a16="http://schemas.microsoft.com/office/drawing/2014/main" id="{6CA50CF8-BA1A-4529-80CE-24401BA2B56F}"/>
              </a:ext>
            </a:extLst>
          </p:cNvPr>
          <p:cNvSpPr txBox="1"/>
          <p:nvPr/>
        </p:nvSpPr>
        <p:spPr>
          <a:xfrm>
            <a:off x="7848078" y="3994679"/>
            <a:ext cx="3717068" cy="646331"/>
          </a:xfrm>
          <a:prstGeom prst="rect">
            <a:avLst/>
          </a:prstGeom>
          <a:noFill/>
          <a:ln w="57150">
            <a:solidFill>
              <a:srgbClr val="FF0000"/>
            </a:solidFill>
          </a:ln>
        </p:spPr>
        <p:txBody>
          <a:bodyPr wrap="square" rtlCol="0">
            <a:spAutoFit/>
          </a:bodyPr>
          <a:lstStyle/>
          <a:p>
            <a:r>
              <a:rPr lang="zh-TW" altLang="en-US" dirty="0">
                <a:latin typeface="Times New Roman" panose="02020603050405020304" pitchFamily="18" charset="0"/>
                <a:ea typeface="標楷體" panose="03000509000000000000" pitchFamily="65" charset="-120"/>
                <a:cs typeface="Times New Roman" panose="02020603050405020304" pitchFamily="18" charset="0"/>
              </a:rPr>
              <a:t>計算狀態誤差</a:t>
            </a:r>
            <a:endParaRPr lang="en-US" altLang="zh-TW" dirty="0">
              <a:latin typeface="Times New Roman" panose="02020603050405020304" pitchFamily="18" charset="0"/>
              <a:ea typeface="標楷體" panose="03000509000000000000" pitchFamily="65" charset="-120"/>
              <a:cs typeface="Times New Roman" panose="02020603050405020304" pitchFamily="18" charset="0"/>
            </a:endParaRPr>
          </a:p>
          <a:p>
            <a:endParaRPr lang="en-US" altLang="zh-TW"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10" name="矩形 9">
            <a:extLst>
              <a:ext uri="{FF2B5EF4-FFF2-40B4-BE49-F238E27FC236}">
                <a16:creationId xmlns:a16="http://schemas.microsoft.com/office/drawing/2014/main" id="{FE7CAF1C-B4C4-4B53-8AA8-F68E8B975CEF}"/>
              </a:ext>
            </a:extLst>
          </p:cNvPr>
          <p:cNvSpPr/>
          <p:nvPr/>
        </p:nvSpPr>
        <p:spPr>
          <a:xfrm>
            <a:off x="569290" y="3817682"/>
            <a:ext cx="3429132" cy="1000326"/>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5" name="直線單箭頭接點 14">
            <a:extLst>
              <a:ext uri="{FF2B5EF4-FFF2-40B4-BE49-F238E27FC236}">
                <a16:creationId xmlns:a16="http://schemas.microsoft.com/office/drawing/2014/main" id="{20183126-F2AE-44D3-AF5F-45F43620D5F6}"/>
              </a:ext>
            </a:extLst>
          </p:cNvPr>
          <p:cNvCxnSpPr>
            <a:cxnSpLocks/>
            <a:stCxn id="17" idx="3"/>
            <a:endCxn id="16" idx="1"/>
          </p:cNvCxnSpPr>
          <p:nvPr/>
        </p:nvCxnSpPr>
        <p:spPr>
          <a:xfrm>
            <a:off x="2117558" y="3282128"/>
            <a:ext cx="5824824" cy="102001"/>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文字方塊 15">
            <a:extLst>
              <a:ext uri="{FF2B5EF4-FFF2-40B4-BE49-F238E27FC236}">
                <a16:creationId xmlns:a16="http://schemas.microsoft.com/office/drawing/2014/main" id="{6EA66CBB-7475-48B6-9282-01D2E3E6F092}"/>
              </a:ext>
            </a:extLst>
          </p:cNvPr>
          <p:cNvSpPr txBox="1"/>
          <p:nvPr/>
        </p:nvSpPr>
        <p:spPr>
          <a:xfrm>
            <a:off x="7942382" y="3195588"/>
            <a:ext cx="2132060" cy="377081"/>
          </a:xfrm>
          <a:prstGeom prst="rect">
            <a:avLst/>
          </a:prstGeom>
          <a:noFill/>
          <a:ln w="57150">
            <a:solidFill>
              <a:srgbClr val="FF0000"/>
            </a:solidFill>
          </a:ln>
        </p:spPr>
        <p:txBody>
          <a:bodyPr wrap="square" rtlCol="0">
            <a:spAutoFit/>
          </a:bodyPr>
          <a:lstStyle/>
          <a:p>
            <a:r>
              <a:rPr lang="zh-TW" altLang="en-US" dirty="0">
                <a:latin typeface="Times New Roman" panose="02020603050405020304" pitchFamily="18" charset="0"/>
                <a:ea typeface="標楷體" panose="03000509000000000000" pitchFamily="65" charset="-120"/>
                <a:cs typeface="Times New Roman" panose="02020603050405020304" pitchFamily="18" charset="0"/>
              </a:rPr>
              <a:t>定義前鑑部</a:t>
            </a:r>
            <a:endParaRPr lang="en-US" altLang="zh-TW"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17" name="矩形 16">
            <a:extLst>
              <a:ext uri="{FF2B5EF4-FFF2-40B4-BE49-F238E27FC236}">
                <a16:creationId xmlns:a16="http://schemas.microsoft.com/office/drawing/2014/main" id="{5016D4FB-2D81-4A29-97F0-FDE72587B920}"/>
              </a:ext>
            </a:extLst>
          </p:cNvPr>
          <p:cNvSpPr/>
          <p:nvPr/>
        </p:nvSpPr>
        <p:spPr>
          <a:xfrm>
            <a:off x="569290" y="2781965"/>
            <a:ext cx="1548268" cy="1000326"/>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aphicFrame>
        <p:nvGraphicFramePr>
          <p:cNvPr id="32" name="物件 31">
            <a:extLst>
              <a:ext uri="{FF2B5EF4-FFF2-40B4-BE49-F238E27FC236}">
                <a16:creationId xmlns:a16="http://schemas.microsoft.com/office/drawing/2014/main" id="{27497883-3CA3-4BFD-9ABC-0DD5D289DAF9}"/>
              </a:ext>
            </a:extLst>
          </p:cNvPr>
          <p:cNvGraphicFramePr>
            <a:graphicFrameLocks noChangeAspect="1"/>
          </p:cNvGraphicFramePr>
          <p:nvPr>
            <p:extLst>
              <p:ext uri="{D42A27DB-BD31-4B8C-83A1-F6EECF244321}">
                <p14:modId xmlns:p14="http://schemas.microsoft.com/office/powerpoint/2010/main" val="2887581407"/>
              </p:ext>
            </p:extLst>
          </p:nvPr>
        </p:nvGraphicFramePr>
        <p:xfrm>
          <a:off x="9491045" y="4183219"/>
          <a:ext cx="1185757" cy="415015"/>
        </p:xfrm>
        <a:graphic>
          <a:graphicData uri="http://schemas.openxmlformats.org/presentationml/2006/ole">
            <mc:AlternateContent xmlns:mc="http://schemas.openxmlformats.org/markup-compatibility/2006">
              <mc:Choice xmlns:v="urn:schemas-microsoft-com:vml" Requires="v">
                <p:oleObj name="Equation" r:id="rId3" imgW="1015920" imgH="355320" progId="Equation.DSMT4">
                  <p:embed/>
                </p:oleObj>
              </mc:Choice>
              <mc:Fallback>
                <p:oleObj name="Equation" r:id="rId3" imgW="1015920" imgH="355320" progId="Equation.DSMT4">
                  <p:embed/>
                  <p:pic>
                    <p:nvPicPr>
                      <p:cNvPr id="32" name="物件 31">
                        <a:extLst>
                          <a:ext uri="{FF2B5EF4-FFF2-40B4-BE49-F238E27FC236}">
                            <a16:creationId xmlns:a16="http://schemas.microsoft.com/office/drawing/2014/main" id="{27497883-3CA3-4BFD-9ABC-0DD5D289DAF9}"/>
                          </a:ext>
                        </a:extLst>
                      </p:cNvPr>
                      <p:cNvPicPr/>
                      <p:nvPr/>
                    </p:nvPicPr>
                    <p:blipFill>
                      <a:blip r:embed="rId4"/>
                      <a:stretch>
                        <a:fillRect/>
                      </a:stretch>
                    </p:blipFill>
                    <p:spPr>
                      <a:xfrm>
                        <a:off x="9491045" y="4183219"/>
                        <a:ext cx="1185757" cy="415015"/>
                      </a:xfrm>
                      <a:prstGeom prst="rect">
                        <a:avLst/>
                      </a:prstGeom>
                    </p:spPr>
                  </p:pic>
                </p:oleObj>
              </mc:Fallback>
            </mc:AlternateContent>
          </a:graphicData>
        </a:graphic>
      </p:graphicFrame>
    </p:spTree>
    <p:extLst>
      <p:ext uri="{BB962C8B-B14F-4D97-AF65-F5344CB8AC3E}">
        <p14:creationId xmlns:p14="http://schemas.microsoft.com/office/powerpoint/2010/main" val="253108840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942705" y="1995058"/>
            <a:ext cx="3855257" cy="279307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6" name="直線單箭頭接點 5"/>
          <p:cNvCxnSpPr/>
          <p:nvPr/>
        </p:nvCxnSpPr>
        <p:spPr>
          <a:xfrm flipV="1">
            <a:off x="6797963" y="3295114"/>
            <a:ext cx="1287321" cy="1"/>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文字方塊 6"/>
          <p:cNvSpPr txBox="1"/>
          <p:nvPr/>
        </p:nvSpPr>
        <p:spPr>
          <a:xfrm>
            <a:off x="8085283" y="2852977"/>
            <a:ext cx="1873363" cy="646331"/>
          </a:xfrm>
          <a:prstGeom prst="rect">
            <a:avLst/>
          </a:prstGeom>
          <a:noFill/>
          <a:ln w="57150">
            <a:solidFill>
              <a:srgbClr val="FF0000"/>
            </a:solidFill>
          </a:ln>
        </p:spPr>
        <p:txBody>
          <a:bodyPr wrap="square" rtlCol="0">
            <a:spAutoFit/>
          </a:bodyPr>
          <a:lstStyle/>
          <a:p>
            <a:r>
              <a:rPr lang="zh-TW" altLang="en-US" dirty="0">
                <a:latin typeface="Times New Roman" panose="02020603050405020304" pitchFamily="18" charset="0"/>
                <a:ea typeface="標楷體" panose="03000509000000000000" pitchFamily="65" charset="-120"/>
                <a:cs typeface="Times New Roman" panose="02020603050405020304" pitchFamily="18" charset="0"/>
              </a:rPr>
              <a:t>第三個前鑑部</a:t>
            </a:r>
            <a:endParaRPr lang="en-US" altLang="zh-TW" dirty="0">
              <a:latin typeface="Times New Roman" panose="02020603050405020304" pitchFamily="18" charset="0"/>
              <a:ea typeface="標楷體" panose="03000509000000000000" pitchFamily="65" charset="-120"/>
              <a:cs typeface="Times New Roman" panose="02020603050405020304" pitchFamily="18" charset="0"/>
            </a:endParaRPr>
          </a:p>
          <a:p>
            <a:r>
              <a:rPr lang="zh-TW" altLang="en-US" dirty="0">
                <a:latin typeface="Times New Roman" panose="02020603050405020304" pitchFamily="18" charset="0"/>
                <a:ea typeface="標楷體" panose="03000509000000000000" pitchFamily="65" charset="-120"/>
                <a:cs typeface="Times New Roman" panose="02020603050405020304" pitchFamily="18" charset="0"/>
              </a:rPr>
              <a:t>第一個歸屬函數</a:t>
            </a:r>
            <a:endParaRPr lang="zh-TW" altLang="zh-TW" dirty="0">
              <a:latin typeface="Times New Roman" panose="02020603050405020304" pitchFamily="18" charset="0"/>
              <a:ea typeface="標楷體" panose="03000509000000000000" pitchFamily="65" charset="-120"/>
              <a:cs typeface="Times New Roman" panose="02020603050405020304" pitchFamily="18" charset="0"/>
            </a:endParaRPr>
          </a:p>
        </p:txBody>
      </p:sp>
      <p:pic>
        <p:nvPicPr>
          <p:cNvPr id="2" name="圖片 1">
            <a:extLst>
              <a:ext uri="{FF2B5EF4-FFF2-40B4-BE49-F238E27FC236}">
                <a16:creationId xmlns:a16="http://schemas.microsoft.com/office/drawing/2014/main" id="{C4006D64-B03A-E1A0-853E-DF427F41D8DC}"/>
              </a:ext>
            </a:extLst>
          </p:cNvPr>
          <p:cNvPicPr>
            <a:picLocks noChangeAspect="1"/>
          </p:cNvPicPr>
          <p:nvPr/>
        </p:nvPicPr>
        <p:blipFill>
          <a:blip r:embed="rId2"/>
          <a:stretch>
            <a:fillRect/>
          </a:stretch>
        </p:blipFill>
        <p:spPr>
          <a:xfrm>
            <a:off x="3263952" y="2394679"/>
            <a:ext cx="3199587" cy="2185633"/>
          </a:xfrm>
          <a:prstGeom prst="rect">
            <a:avLst/>
          </a:prstGeom>
        </p:spPr>
      </p:pic>
    </p:spTree>
    <p:extLst>
      <p:ext uri="{BB962C8B-B14F-4D97-AF65-F5344CB8AC3E}">
        <p14:creationId xmlns:p14="http://schemas.microsoft.com/office/powerpoint/2010/main" val="319476019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0E70FAE7-1660-4740-9F7F-3057F6867F4F}"/>
              </a:ext>
            </a:extLst>
          </p:cNvPr>
          <p:cNvSpPr/>
          <p:nvPr/>
        </p:nvSpPr>
        <p:spPr>
          <a:xfrm>
            <a:off x="1304637" y="472788"/>
            <a:ext cx="6446081" cy="4660686"/>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6" name="直線單箭頭接點 5">
            <a:extLst>
              <a:ext uri="{FF2B5EF4-FFF2-40B4-BE49-F238E27FC236}">
                <a16:creationId xmlns:a16="http://schemas.microsoft.com/office/drawing/2014/main" id="{7C40D83A-14D2-4C16-9420-ECF6EAAD1254}"/>
              </a:ext>
            </a:extLst>
          </p:cNvPr>
          <p:cNvCxnSpPr>
            <a:cxnSpLocks/>
          </p:cNvCxnSpPr>
          <p:nvPr/>
        </p:nvCxnSpPr>
        <p:spPr>
          <a:xfrm flipV="1">
            <a:off x="7750718" y="3428999"/>
            <a:ext cx="1523747" cy="1"/>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文字方塊 6">
            <a:extLst>
              <a:ext uri="{FF2B5EF4-FFF2-40B4-BE49-F238E27FC236}">
                <a16:creationId xmlns:a16="http://schemas.microsoft.com/office/drawing/2014/main" id="{E628432F-DE8C-4E40-BFF6-DBEFA1D53EBD}"/>
              </a:ext>
            </a:extLst>
          </p:cNvPr>
          <p:cNvSpPr txBox="1"/>
          <p:nvPr/>
        </p:nvSpPr>
        <p:spPr>
          <a:xfrm>
            <a:off x="9274465" y="2828835"/>
            <a:ext cx="1823026" cy="646331"/>
          </a:xfrm>
          <a:prstGeom prst="rect">
            <a:avLst/>
          </a:prstGeom>
          <a:noFill/>
          <a:ln w="57150">
            <a:solidFill>
              <a:srgbClr val="FF0000"/>
            </a:solidFill>
          </a:ln>
        </p:spPr>
        <p:txBody>
          <a:bodyPr wrap="square" rtlCol="0">
            <a:spAutoFit/>
          </a:bodyPr>
          <a:lstStyle/>
          <a:p>
            <a:r>
              <a:rPr lang="zh-TW" altLang="en-US" dirty="0">
                <a:latin typeface="Times New Roman" panose="02020603050405020304" pitchFamily="18" charset="0"/>
                <a:ea typeface="標楷體" panose="03000509000000000000" pitchFamily="65" charset="-120"/>
                <a:cs typeface="Times New Roman" panose="02020603050405020304" pitchFamily="18" charset="0"/>
              </a:rPr>
              <a:t>第三個前鑑部</a:t>
            </a:r>
            <a:endParaRPr lang="en-US" altLang="zh-TW" dirty="0">
              <a:latin typeface="Times New Roman" panose="02020603050405020304" pitchFamily="18" charset="0"/>
              <a:ea typeface="標楷體" panose="03000509000000000000" pitchFamily="65" charset="-120"/>
              <a:cs typeface="Times New Roman" panose="02020603050405020304" pitchFamily="18" charset="0"/>
            </a:endParaRPr>
          </a:p>
          <a:p>
            <a:r>
              <a:rPr lang="zh-TW" altLang="en-US" dirty="0">
                <a:latin typeface="Times New Roman" panose="02020603050405020304" pitchFamily="18" charset="0"/>
                <a:ea typeface="標楷體" panose="03000509000000000000" pitchFamily="65" charset="-120"/>
                <a:cs typeface="Times New Roman" panose="02020603050405020304" pitchFamily="18" charset="0"/>
              </a:rPr>
              <a:t>第二個歸屬函數</a:t>
            </a:r>
            <a:endParaRPr lang="zh-TW" altLang="zh-TW" dirty="0">
              <a:latin typeface="Times New Roman" panose="02020603050405020304" pitchFamily="18" charset="0"/>
              <a:ea typeface="標楷體" panose="03000509000000000000" pitchFamily="65" charset="-120"/>
              <a:cs typeface="Times New Roman" panose="02020603050405020304" pitchFamily="18" charset="0"/>
            </a:endParaRPr>
          </a:p>
        </p:txBody>
      </p:sp>
      <p:pic>
        <p:nvPicPr>
          <p:cNvPr id="2" name="圖片 1">
            <a:extLst>
              <a:ext uri="{FF2B5EF4-FFF2-40B4-BE49-F238E27FC236}">
                <a16:creationId xmlns:a16="http://schemas.microsoft.com/office/drawing/2014/main" id="{71CFB04A-66BA-F4CC-E078-D5173D081705}"/>
              </a:ext>
            </a:extLst>
          </p:cNvPr>
          <p:cNvPicPr>
            <a:picLocks noChangeAspect="1"/>
          </p:cNvPicPr>
          <p:nvPr/>
        </p:nvPicPr>
        <p:blipFill>
          <a:blip r:embed="rId2"/>
          <a:stretch>
            <a:fillRect/>
          </a:stretch>
        </p:blipFill>
        <p:spPr>
          <a:xfrm>
            <a:off x="1927678" y="1483663"/>
            <a:ext cx="5200000" cy="3009524"/>
          </a:xfrm>
          <a:prstGeom prst="rect">
            <a:avLst/>
          </a:prstGeom>
        </p:spPr>
      </p:pic>
    </p:spTree>
    <p:extLst>
      <p:ext uri="{BB962C8B-B14F-4D97-AF65-F5344CB8AC3E}">
        <p14:creationId xmlns:p14="http://schemas.microsoft.com/office/powerpoint/2010/main" val="193995112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a:extLst>
              <a:ext uri="{FF2B5EF4-FFF2-40B4-BE49-F238E27FC236}">
                <a16:creationId xmlns:a16="http://schemas.microsoft.com/office/drawing/2014/main" id="{675D69C1-AEB1-4DCE-7302-B602A4B47A83}"/>
              </a:ext>
            </a:extLst>
          </p:cNvPr>
          <p:cNvPicPr>
            <a:picLocks noChangeAspect="1"/>
          </p:cNvPicPr>
          <p:nvPr/>
        </p:nvPicPr>
        <p:blipFill>
          <a:blip r:embed="rId2"/>
          <a:stretch>
            <a:fillRect/>
          </a:stretch>
        </p:blipFill>
        <p:spPr>
          <a:xfrm>
            <a:off x="1255294" y="629461"/>
            <a:ext cx="5650634" cy="5599077"/>
          </a:xfrm>
          <a:prstGeom prst="rect">
            <a:avLst/>
          </a:prstGeom>
        </p:spPr>
      </p:pic>
      <p:sp>
        <p:nvSpPr>
          <p:cNvPr id="5" name="矩形 4">
            <a:extLst>
              <a:ext uri="{FF2B5EF4-FFF2-40B4-BE49-F238E27FC236}">
                <a16:creationId xmlns:a16="http://schemas.microsoft.com/office/drawing/2014/main" id="{907EF9F4-D6CE-46A5-875F-A4FFF8472947}"/>
              </a:ext>
            </a:extLst>
          </p:cNvPr>
          <p:cNvSpPr/>
          <p:nvPr/>
        </p:nvSpPr>
        <p:spPr>
          <a:xfrm>
            <a:off x="1255295" y="629461"/>
            <a:ext cx="4455695" cy="206983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6" name="直線單箭頭接點 5">
            <a:extLst>
              <a:ext uri="{FF2B5EF4-FFF2-40B4-BE49-F238E27FC236}">
                <a16:creationId xmlns:a16="http://schemas.microsoft.com/office/drawing/2014/main" id="{2628AF40-AF6C-4FB7-B508-9F4157139812}"/>
              </a:ext>
            </a:extLst>
          </p:cNvPr>
          <p:cNvCxnSpPr/>
          <p:nvPr/>
        </p:nvCxnSpPr>
        <p:spPr>
          <a:xfrm flipV="1">
            <a:off x="5744594" y="1609328"/>
            <a:ext cx="1287321" cy="1"/>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文字方塊 6">
            <a:extLst>
              <a:ext uri="{FF2B5EF4-FFF2-40B4-BE49-F238E27FC236}">
                <a16:creationId xmlns:a16="http://schemas.microsoft.com/office/drawing/2014/main" id="{76CB09C6-1510-4D69-A025-357DD86A973A}"/>
              </a:ext>
            </a:extLst>
          </p:cNvPr>
          <p:cNvSpPr txBox="1"/>
          <p:nvPr/>
        </p:nvSpPr>
        <p:spPr>
          <a:xfrm>
            <a:off x="7065519" y="1209021"/>
            <a:ext cx="1654532" cy="646331"/>
          </a:xfrm>
          <a:prstGeom prst="rect">
            <a:avLst/>
          </a:prstGeom>
          <a:noFill/>
          <a:ln w="57150">
            <a:solidFill>
              <a:srgbClr val="FF0000"/>
            </a:solidFill>
          </a:ln>
        </p:spPr>
        <p:txBody>
          <a:bodyPr wrap="square" rtlCol="0">
            <a:spAutoFit/>
          </a:bodyPr>
          <a:lstStyle/>
          <a:p>
            <a:r>
              <a:rPr lang="zh-TW" altLang="en-US" dirty="0">
                <a:latin typeface="Times New Roman" panose="02020603050405020304" pitchFamily="18" charset="0"/>
                <a:ea typeface="標楷體" panose="03000509000000000000" pitchFamily="65" charset="-120"/>
                <a:cs typeface="Times New Roman" panose="02020603050405020304" pitchFamily="18" charset="0"/>
              </a:rPr>
              <a:t>第四個前鑑部第一歸屬函數</a:t>
            </a:r>
            <a:endParaRPr lang="zh-TW" altLang="zh-TW"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9" name="矩形 8">
            <a:extLst>
              <a:ext uri="{FF2B5EF4-FFF2-40B4-BE49-F238E27FC236}">
                <a16:creationId xmlns:a16="http://schemas.microsoft.com/office/drawing/2014/main" id="{F64E9137-01FF-47EA-8309-7D7917830AE0}"/>
              </a:ext>
            </a:extLst>
          </p:cNvPr>
          <p:cNvSpPr/>
          <p:nvPr/>
        </p:nvSpPr>
        <p:spPr>
          <a:xfrm>
            <a:off x="1255295" y="2919662"/>
            <a:ext cx="5577767" cy="3308876"/>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0" name="直線單箭頭接點 9">
            <a:extLst>
              <a:ext uri="{FF2B5EF4-FFF2-40B4-BE49-F238E27FC236}">
                <a16:creationId xmlns:a16="http://schemas.microsoft.com/office/drawing/2014/main" id="{9BC4ECEC-F9AD-4E05-94D9-AE545EDE5668}"/>
              </a:ext>
            </a:extLst>
          </p:cNvPr>
          <p:cNvCxnSpPr>
            <a:cxnSpLocks/>
            <a:stCxn id="9" idx="3"/>
          </p:cNvCxnSpPr>
          <p:nvPr/>
        </p:nvCxnSpPr>
        <p:spPr>
          <a:xfrm flipV="1">
            <a:off x="6833062" y="4570781"/>
            <a:ext cx="2157510" cy="3319"/>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文字方塊 10">
            <a:extLst>
              <a:ext uri="{FF2B5EF4-FFF2-40B4-BE49-F238E27FC236}">
                <a16:creationId xmlns:a16="http://schemas.microsoft.com/office/drawing/2014/main" id="{0FC29FFD-D93C-4FBE-85A3-059F91231B42}"/>
              </a:ext>
            </a:extLst>
          </p:cNvPr>
          <p:cNvSpPr txBox="1"/>
          <p:nvPr/>
        </p:nvSpPr>
        <p:spPr>
          <a:xfrm>
            <a:off x="8990571" y="4093683"/>
            <a:ext cx="1815973" cy="646331"/>
          </a:xfrm>
          <a:prstGeom prst="rect">
            <a:avLst/>
          </a:prstGeom>
          <a:noFill/>
          <a:ln w="57150">
            <a:solidFill>
              <a:srgbClr val="FF0000"/>
            </a:solidFill>
          </a:ln>
        </p:spPr>
        <p:txBody>
          <a:bodyPr wrap="square" rtlCol="0">
            <a:spAutoFit/>
          </a:bodyPr>
          <a:lstStyle/>
          <a:p>
            <a:r>
              <a:rPr lang="zh-TW" altLang="en-US" dirty="0">
                <a:latin typeface="Times New Roman" panose="02020603050405020304" pitchFamily="18" charset="0"/>
                <a:ea typeface="標楷體" panose="03000509000000000000" pitchFamily="65" charset="-120"/>
                <a:cs typeface="Times New Roman" panose="02020603050405020304" pitchFamily="18" charset="0"/>
              </a:rPr>
              <a:t>第四個前鑑部</a:t>
            </a:r>
            <a:endParaRPr lang="en-US" altLang="zh-TW" dirty="0">
              <a:latin typeface="Times New Roman" panose="02020603050405020304" pitchFamily="18" charset="0"/>
              <a:ea typeface="標楷體" panose="03000509000000000000" pitchFamily="65" charset="-120"/>
              <a:cs typeface="Times New Roman" panose="02020603050405020304" pitchFamily="18" charset="0"/>
            </a:endParaRPr>
          </a:p>
          <a:p>
            <a:r>
              <a:rPr lang="zh-TW" altLang="en-US" dirty="0">
                <a:latin typeface="Times New Roman" panose="02020603050405020304" pitchFamily="18" charset="0"/>
                <a:ea typeface="標楷體" panose="03000509000000000000" pitchFamily="65" charset="-120"/>
                <a:cs typeface="Times New Roman" panose="02020603050405020304" pitchFamily="18" charset="0"/>
              </a:rPr>
              <a:t>第二歸屬函數</a:t>
            </a:r>
            <a:endParaRPr lang="zh-TW" altLang="zh-TW" dirty="0">
              <a:latin typeface="Times New Roman" panose="02020603050405020304" pitchFamily="18" charset="0"/>
              <a:ea typeface="標楷體" panose="03000509000000000000" pitchFamily="65" charset="-120"/>
              <a:cs typeface="Times New Roman" panose="02020603050405020304" pitchFamily="18" charset="0"/>
            </a:endParaRPr>
          </a:p>
        </p:txBody>
      </p:sp>
    </p:spTree>
    <p:extLst>
      <p:ext uri="{BB962C8B-B14F-4D97-AF65-F5344CB8AC3E}">
        <p14:creationId xmlns:p14="http://schemas.microsoft.com/office/powerpoint/2010/main" val="170996234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a:extLst>
              <a:ext uri="{FF2B5EF4-FFF2-40B4-BE49-F238E27FC236}">
                <a16:creationId xmlns:a16="http://schemas.microsoft.com/office/drawing/2014/main" id="{21BD8419-930C-C9C9-6E81-47D391B2250B}"/>
              </a:ext>
            </a:extLst>
          </p:cNvPr>
          <p:cNvPicPr>
            <a:picLocks noChangeAspect="1"/>
          </p:cNvPicPr>
          <p:nvPr/>
        </p:nvPicPr>
        <p:blipFill>
          <a:blip r:embed="rId2"/>
          <a:stretch>
            <a:fillRect/>
          </a:stretch>
        </p:blipFill>
        <p:spPr>
          <a:xfrm>
            <a:off x="1255295" y="711597"/>
            <a:ext cx="5698313" cy="5655947"/>
          </a:xfrm>
          <a:prstGeom prst="rect">
            <a:avLst/>
          </a:prstGeom>
        </p:spPr>
      </p:pic>
      <p:sp>
        <p:nvSpPr>
          <p:cNvPr id="5" name="矩形 4">
            <a:extLst>
              <a:ext uri="{FF2B5EF4-FFF2-40B4-BE49-F238E27FC236}">
                <a16:creationId xmlns:a16="http://schemas.microsoft.com/office/drawing/2014/main" id="{11630D89-2905-4755-9918-9A324BD72E63}"/>
              </a:ext>
            </a:extLst>
          </p:cNvPr>
          <p:cNvSpPr/>
          <p:nvPr/>
        </p:nvSpPr>
        <p:spPr>
          <a:xfrm>
            <a:off x="1255295" y="711596"/>
            <a:ext cx="4455695" cy="220806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6" name="直線單箭頭接點 5">
            <a:extLst>
              <a:ext uri="{FF2B5EF4-FFF2-40B4-BE49-F238E27FC236}">
                <a16:creationId xmlns:a16="http://schemas.microsoft.com/office/drawing/2014/main" id="{CEFD2829-DCAF-46FC-80F0-F131C28F7A13}"/>
              </a:ext>
            </a:extLst>
          </p:cNvPr>
          <p:cNvCxnSpPr/>
          <p:nvPr/>
        </p:nvCxnSpPr>
        <p:spPr>
          <a:xfrm flipV="1">
            <a:off x="5744594" y="1609328"/>
            <a:ext cx="1287321" cy="1"/>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文字方塊 6">
            <a:extLst>
              <a:ext uri="{FF2B5EF4-FFF2-40B4-BE49-F238E27FC236}">
                <a16:creationId xmlns:a16="http://schemas.microsoft.com/office/drawing/2014/main" id="{8D853ABA-F399-4A04-8029-B7A6A6DABA8D}"/>
              </a:ext>
            </a:extLst>
          </p:cNvPr>
          <p:cNvSpPr txBox="1"/>
          <p:nvPr/>
        </p:nvSpPr>
        <p:spPr>
          <a:xfrm>
            <a:off x="7065519" y="1209021"/>
            <a:ext cx="1654532" cy="646331"/>
          </a:xfrm>
          <a:prstGeom prst="rect">
            <a:avLst/>
          </a:prstGeom>
          <a:noFill/>
          <a:ln w="57150">
            <a:solidFill>
              <a:srgbClr val="FF0000"/>
            </a:solidFill>
          </a:ln>
        </p:spPr>
        <p:txBody>
          <a:bodyPr wrap="square" rtlCol="0">
            <a:spAutoFit/>
          </a:bodyPr>
          <a:lstStyle/>
          <a:p>
            <a:r>
              <a:rPr lang="zh-TW" altLang="en-US" dirty="0">
                <a:latin typeface="Times New Roman" panose="02020603050405020304" pitchFamily="18" charset="0"/>
                <a:ea typeface="標楷體" panose="03000509000000000000" pitchFamily="65" charset="-120"/>
                <a:cs typeface="Times New Roman" panose="02020603050405020304" pitchFamily="18" charset="0"/>
              </a:rPr>
              <a:t>第五個前鑑部第一歸屬函數</a:t>
            </a:r>
            <a:endParaRPr lang="zh-TW" altLang="zh-TW"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8" name="矩形 7">
            <a:extLst>
              <a:ext uri="{FF2B5EF4-FFF2-40B4-BE49-F238E27FC236}">
                <a16:creationId xmlns:a16="http://schemas.microsoft.com/office/drawing/2014/main" id="{98DD63AE-6C14-4DD8-A701-04C45794BD4B}"/>
              </a:ext>
            </a:extLst>
          </p:cNvPr>
          <p:cNvSpPr/>
          <p:nvPr/>
        </p:nvSpPr>
        <p:spPr>
          <a:xfrm>
            <a:off x="1255295" y="3090732"/>
            <a:ext cx="5698313" cy="327681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9" name="直線單箭頭接點 8">
            <a:extLst>
              <a:ext uri="{FF2B5EF4-FFF2-40B4-BE49-F238E27FC236}">
                <a16:creationId xmlns:a16="http://schemas.microsoft.com/office/drawing/2014/main" id="{0D175439-9D29-460C-B4F6-D0CE6F49656A}"/>
              </a:ext>
            </a:extLst>
          </p:cNvPr>
          <p:cNvCxnSpPr>
            <a:cxnSpLocks/>
          </p:cNvCxnSpPr>
          <p:nvPr/>
        </p:nvCxnSpPr>
        <p:spPr>
          <a:xfrm>
            <a:off x="6953608" y="4570781"/>
            <a:ext cx="2036964"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文字方塊 9">
            <a:extLst>
              <a:ext uri="{FF2B5EF4-FFF2-40B4-BE49-F238E27FC236}">
                <a16:creationId xmlns:a16="http://schemas.microsoft.com/office/drawing/2014/main" id="{3468FF1F-C911-4F5E-B816-10E74813048F}"/>
              </a:ext>
            </a:extLst>
          </p:cNvPr>
          <p:cNvSpPr txBox="1"/>
          <p:nvPr/>
        </p:nvSpPr>
        <p:spPr>
          <a:xfrm>
            <a:off x="8990571" y="4093683"/>
            <a:ext cx="1691283" cy="646331"/>
          </a:xfrm>
          <a:prstGeom prst="rect">
            <a:avLst/>
          </a:prstGeom>
          <a:noFill/>
          <a:ln w="57150">
            <a:solidFill>
              <a:srgbClr val="FF0000"/>
            </a:solidFill>
          </a:ln>
        </p:spPr>
        <p:txBody>
          <a:bodyPr wrap="square" rtlCol="0">
            <a:spAutoFit/>
          </a:bodyPr>
          <a:lstStyle/>
          <a:p>
            <a:r>
              <a:rPr lang="zh-TW" altLang="en-US" dirty="0">
                <a:latin typeface="Times New Roman" panose="02020603050405020304" pitchFamily="18" charset="0"/>
                <a:ea typeface="標楷體" panose="03000509000000000000" pitchFamily="65" charset="-120"/>
                <a:cs typeface="Times New Roman" panose="02020603050405020304" pitchFamily="18" charset="0"/>
              </a:rPr>
              <a:t>第五個前鑑部第二歸屬函數</a:t>
            </a:r>
            <a:endParaRPr lang="zh-TW" altLang="zh-TW" dirty="0">
              <a:latin typeface="Times New Roman" panose="02020603050405020304" pitchFamily="18" charset="0"/>
              <a:ea typeface="標楷體" panose="03000509000000000000" pitchFamily="65" charset="-120"/>
              <a:cs typeface="Times New Roman" panose="02020603050405020304" pitchFamily="18" charset="0"/>
            </a:endParaRPr>
          </a:p>
        </p:txBody>
      </p:sp>
    </p:spTree>
    <p:extLst>
      <p:ext uri="{BB962C8B-B14F-4D97-AF65-F5344CB8AC3E}">
        <p14:creationId xmlns:p14="http://schemas.microsoft.com/office/powerpoint/2010/main" val="240652102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1066953" y="200502"/>
            <a:ext cx="4323193" cy="236053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7" name="直線單箭頭接點 6"/>
          <p:cNvCxnSpPr>
            <a:cxnSpLocks/>
          </p:cNvCxnSpPr>
          <p:nvPr/>
        </p:nvCxnSpPr>
        <p:spPr>
          <a:xfrm>
            <a:off x="5405503" y="1442797"/>
            <a:ext cx="2120527"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文字方塊 7"/>
          <p:cNvSpPr txBox="1"/>
          <p:nvPr/>
        </p:nvSpPr>
        <p:spPr>
          <a:xfrm>
            <a:off x="7526030" y="1289726"/>
            <a:ext cx="1824612" cy="369332"/>
          </a:xfrm>
          <a:prstGeom prst="rect">
            <a:avLst/>
          </a:prstGeom>
          <a:noFill/>
          <a:ln w="57150">
            <a:solidFill>
              <a:srgbClr val="FF0000"/>
            </a:solidFill>
          </a:ln>
        </p:spPr>
        <p:txBody>
          <a:bodyPr wrap="square" rtlCol="0">
            <a:spAutoFit/>
          </a:bodyPr>
          <a:lstStyle/>
          <a:p>
            <a:r>
              <a:rPr lang="zh-TW" altLang="en-US">
                <a:latin typeface="Times New Roman" panose="02020603050405020304" pitchFamily="18" charset="0"/>
                <a:ea typeface="標楷體" panose="03000509000000000000" pitchFamily="65" charset="-120"/>
                <a:cs typeface="Times New Roman" panose="02020603050405020304" pitchFamily="18" charset="0"/>
              </a:rPr>
              <a:t>觸發強度計算</a:t>
            </a:r>
            <a:endParaRPr lang="zh-TW" altLang="en-US"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9" name="矩形 8"/>
          <p:cNvSpPr/>
          <p:nvPr/>
        </p:nvSpPr>
        <p:spPr>
          <a:xfrm>
            <a:off x="322249" y="2752648"/>
            <a:ext cx="10474088" cy="193190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0" name="直線單箭頭接點 9"/>
          <p:cNvCxnSpPr>
            <a:cxnSpLocks/>
            <a:stCxn id="9" idx="2"/>
            <a:endCxn id="11" idx="0"/>
          </p:cNvCxnSpPr>
          <p:nvPr/>
        </p:nvCxnSpPr>
        <p:spPr>
          <a:xfrm>
            <a:off x="5559293" y="4684557"/>
            <a:ext cx="0" cy="940518"/>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文字方塊 10"/>
          <p:cNvSpPr txBox="1"/>
          <p:nvPr/>
        </p:nvSpPr>
        <p:spPr>
          <a:xfrm>
            <a:off x="4764662" y="5625075"/>
            <a:ext cx="1589262" cy="369332"/>
          </a:xfrm>
          <a:prstGeom prst="rect">
            <a:avLst/>
          </a:prstGeom>
          <a:noFill/>
          <a:ln w="57150">
            <a:solidFill>
              <a:srgbClr val="FF0000"/>
            </a:solidFill>
          </a:ln>
        </p:spPr>
        <p:txBody>
          <a:bodyPr wrap="square" rtlCol="0">
            <a:spAutoFit/>
          </a:bodyPr>
          <a:lstStyle/>
          <a:p>
            <a:r>
              <a:rPr lang="zh-TW" altLang="en-US" dirty="0">
                <a:latin typeface="Times New Roman" panose="02020603050405020304" pitchFamily="18" charset="0"/>
                <a:ea typeface="標楷體" panose="03000509000000000000" pitchFamily="65" charset="-120"/>
                <a:cs typeface="Times New Roman" panose="02020603050405020304" pitchFamily="18" charset="0"/>
              </a:rPr>
              <a:t>定義控制增益</a:t>
            </a:r>
          </a:p>
        </p:txBody>
      </p:sp>
      <p:pic>
        <p:nvPicPr>
          <p:cNvPr id="3" name="圖片 2">
            <a:extLst>
              <a:ext uri="{FF2B5EF4-FFF2-40B4-BE49-F238E27FC236}">
                <a16:creationId xmlns:a16="http://schemas.microsoft.com/office/drawing/2014/main" id="{3FD28508-2D62-6ECE-E600-5756EF3C6844}"/>
              </a:ext>
            </a:extLst>
          </p:cNvPr>
          <p:cNvPicPr>
            <a:picLocks noChangeAspect="1"/>
          </p:cNvPicPr>
          <p:nvPr/>
        </p:nvPicPr>
        <p:blipFill>
          <a:blip r:embed="rId2"/>
          <a:stretch>
            <a:fillRect/>
          </a:stretch>
        </p:blipFill>
        <p:spPr>
          <a:xfrm>
            <a:off x="1384849" y="896914"/>
            <a:ext cx="3723493" cy="1091765"/>
          </a:xfrm>
          <a:prstGeom prst="rect">
            <a:avLst/>
          </a:prstGeom>
        </p:spPr>
      </p:pic>
      <p:pic>
        <p:nvPicPr>
          <p:cNvPr id="5" name="圖片 4">
            <a:extLst>
              <a:ext uri="{FF2B5EF4-FFF2-40B4-BE49-F238E27FC236}">
                <a16:creationId xmlns:a16="http://schemas.microsoft.com/office/drawing/2014/main" id="{83509C46-C87D-8598-2682-C9148DCEF91F}"/>
              </a:ext>
            </a:extLst>
          </p:cNvPr>
          <p:cNvPicPr>
            <a:picLocks noChangeAspect="1"/>
          </p:cNvPicPr>
          <p:nvPr/>
        </p:nvPicPr>
        <p:blipFill>
          <a:blip r:embed="rId3"/>
          <a:stretch>
            <a:fillRect/>
          </a:stretch>
        </p:blipFill>
        <p:spPr>
          <a:xfrm>
            <a:off x="359682" y="2859020"/>
            <a:ext cx="10399222" cy="1719163"/>
          </a:xfrm>
          <a:prstGeom prst="rect">
            <a:avLst/>
          </a:prstGeom>
        </p:spPr>
      </p:pic>
    </p:spTree>
    <p:extLst>
      <p:ext uri="{BB962C8B-B14F-4D97-AF65-F5344CB8AC3E}">
        <p14:creationId xmlns:p14="http://schemas.microsoft.com/office/powerpoint/2010/main" val="128380214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90BBE688-89BB-4DC0-BFA3-454E6C5B3CD4}"/>
              </a:ext>
            </a:extLst>
          </p:cNvPr>
          <p:cNvSpPr/>
          <p:nvPr/>
        </p:nvSpPr>
        <p:spPr>
          <a:xfrm>
            <a:off x="581232" y="673332"/>
            <a:ext cx="10128450" cy="354953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6" name="直線單箭頭接點 5">
            <a:extLst>
              <a:ext uri="{FF2B5EF4-FFF2-40B4-BE49-F238E27FC236}">
                <a16:creationId xmlns:a16="http://schemas.microsoft.com/office/drawing/2014/main" id="{10EF09A3-3077-436A-A4E0-2D0D7ED1CB53}"/>
              </a:ext>
            </a:extLst>
          </p:cNvPr>
          <p:cNvCxnSpPr>
            <a:cxnSpLocks/>
            <a:stCxn id="5" idx="2"/>
            <a:endCxn id="7" idx="0"/>
          </p:cNvCxnSpPr>
          <p:nvPr/>
        </p:nvCxnSpPr>
        <p:spPr>
          <a:xfrm flipH="1">
            <a:off x="5625700" y="4222866"/>
            <a:ext cx="19757" cy="1318044"/>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文字方塊 6">
            <a:extLst>
              <a:ext uri="{FF2B5EF4-FFF2-40B4-BE49-F238E27FC236}">
                <a16:creationId xmlns:a16="http://schemas.microsoft.com/office/drawing/2014/main" id="{7498BD7F-DF3E-4842-8365-49E556958A0C}"/>
              </a:ext>
            </a:extLst>
          </p:cNvPr>
          <p:cNvSpPr txBox="1"/>
          <p:nvPr/>
        </p:nvSpPr>
        <p:spPr>
          <a:xfrm>
            <a:off x="4686949" y="5540910"/>
            <a:ext cx="1877501" cy="369332"/>
          </a:xfrm>
          <a:prstGeom prst="rect">
            <a:avLst/>
          </a:prstGeom>
          <a:noFill/>
          <a:ln w="57150">
            <a:solidFill>
              <a:srgbClr val="FF0000"/>
            </a:solidFill>
          </a:ln>
        </p:spPr>
        <p:txBody>
          <a:bodyPr wrap="square" rtlCol="0">
            <a:spAutoFit/>
          </a:bodyPr>
          <a:lstStyle/>
          <a:p>
            <a:r>
              <a:rPr lang="zh-TW" altLang="en-US" dirty="0">
                <a:latin typeface="Times New Roman" panose="02020603050405020304" pitchFamily="18" charset="0"/>
                <a:ea typeface="標楷體" panose="03000509000000000000" pitchFamily="65" charset="-120"/>
                <a:cs typeface="Times New Roman" panose="02020603050405020304" pitchFamily="18" charset="0"/>
              </a:rPr>
              <a:t>計算控制器輸出</a:t>
            </a:r>
          </a:p>
        </p:txBody>
      </p:sp>
      <p:pic>
        <p:nvPicPr>
          <p:cNvPr id="2" name="圖片 1">
            <a:extLst>
              <a:ext uri="{FF2B5EF4-FFF2-40B4-BE49-F238E27FC236}">
                <a16:creationId xmlns:a16="http://schemas.microsoft.com/office/drawing/2014/main" id="{F26594CF-2542-B091-6339-10BD732BF1F6}"/>
              </a:ext>
            </a:extLst>
          </p:cNvPr>
          <p:cNvPicPr>
            <a:picLocks noChangeAspect="1"/>
          </p:cNvPicPr>
          <p:nvPr/>
        </p:nvPicPr>
        <p:blipFill>
          <a:blip r:embed="rId2"/>
          <a:stretch>
            <a:fillRect/>
          </a:stretch>
        </p:blipFill>
        <p:spPr>
          <a:xfrm>
            <a:off x="622931" y="803472"/>
            <a:ext cx="10005538" cy="3281403"/>
          </a:xfrm>
          <a:prstGeom prst="rect">
            <a:avLst/>
          </a:prstGeom>
        </p:spPr>
      </p:pic>
    </p:spTree>
    <p:extLst>
      <p:ext uri="{BB962C8B-B14F-4D97-AF65-F5344CB8AC3E}">
        <p14:creationId xmlns:p14="http://schemas.microsoft.com/office/powerpoint/2010/main" val="35753342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298643" y="258619"/>
            <a:ext cx="8596668" cy="1320800"/>
          </a:xfrm>
        </p:spPr>
        <p:txBody>
          <a:bodyPr>
            <a:normAutofit/>
          </a:bodyPr>
          <a:lstStyle/>
          <a:p>
            <a:r>
              <a:rPr lang="en-US" altLang="zh-TW" sz="2500" dirty="0">
                <a:solidFill>
                  <a:schemeClr val="tx1"/>
                </a:solidFill>
                <a:cs typeface="Times New Roman" panose="02020603050405020304" pitchFamily="18" charset="0"/>
              </a:rPr>
              <a:t>Step2:</a:t>
            </a:r>
            <a:r>
              <a:rPr lang="zh-TW" altLang="en-US" sz="2500" dirty="0">
                <a:solidFill>
                  <a:schemeClr val="tx1"/>
                </a:solidFill>
                <a:cs typeface="Times New Roman" panose="02020603050405020304" pitchFamily="18" charset="0"/>
              </a:rPr>
              <a:t>接著輸入「</a:t>
            </a:r>
            <a:r>
              <a:rPr lang="en-US" altLang="zh-TW" sz="2500" dirty="0">
                <a:solidFill>
                  <a:schemeClr val="tx1"/>
                </a:solidFill>
                <a:cs typeface="Times New Roman" panose="02020603050405020304" pitchFamily="18" charset="0"/>
              </a:rPr>
              <a:t>cd fuzzy</a:t>
            </a:r>
            <a:r>
              <a:rPr lang="zh-TW" altLang="en-US" sz="2500" dirty="0">
                <a:solidFill>
                  <a:schemeClr val="tx1"/>
                </a:solidFill>
                <a:cs typeface="Times New Roman" panose="02020603050405020304" pitchFamily="18" charset="0"/>
              </a:rPr>
              <a:t>」，將</a:t>
            </a:r>
            <a:r>
              <a:rPr lang="en-US" altLang="zh-TW" sz="2500" dirty="0">
                <a:solidFill>
                  <a:schemeClr val="tx1"/>
                </a:solidFill>
                <a:cs typeface="Times New Roman" panose="02020603050405020304" pitchFamily="18" charset="0"/>
              </a:rPr>
              <a:t>Terminal</a:t>
            </a:r>
            <a:r>
              <a:rPr lang="zh-TW" altLang="en-US" sz="2500" dirty="0">
                <a:solidFill>
                  <a:schemeClr val="tx1"/>
                </a:solidFill>
                <a:cs typeface="Times New Roman" panose="02020603050405020304" pitchFamily="18" charset="0"/>
              </a:rPr>
              <a:t>所在之資料夾路徑移至</a:t>
            </a:r>
            <a:r>
              <a:rPr lang="en-US" altLang="zh-TW" sz="2500" dirty="0">
                <a:solidFill>
                  <a:schemeClr val="tx1"/>
                </a:solidFill>
                <a:cs typeface="Times New Roman" panose="02020603050405020304" pitchFamily="18" charset="0"/>
              </a:rPr>
              <a:t>fuzzy</a:t>
            </a:r>
            <a:r>
              <a:rPr lang="zh-TW" altLang="en-US" sz="2500" dirty="0">
                <a:solidFill>
                  <a:schemeClr val="tx1"/>
                </a:solidFill>
                <a:cs typeface="Times New Roman" panose="02020603050405020304" pitchFamily="18" charset="0"/>
              </a:rPr>
              <a:t>資料夾下，如下圖紅框所示。</a:t>
            </a:r>
            <a:br>
              <a:rPr lang="en-US" altLang="zh-TW" sz="2500" dirty="0">
                <a:solidFill>
                  <a:schemeClr val="tx1"/>
                </a:solidFill>
                <a:cs typeface="Times New Roman" panose="02020603050405020304" pitchFamily="18" charset="0"/>
              </a:rPr>
            </a:br>
            <a:endParaRPr lang="zh-TW" altLang="en-US" sz="2500" dirty="0">
              <a:solidFill>
                <a:schemeClr val="tx1"/>
              </a:solidFill>
            </a:endParaRPr>
          </a:p>
        </p:txBody>
      </p:sp>
      <p:pic>
        <p:nvPicPr>
          <p:cNvPr id="6" name="圖片 5"/>
          <p:cNvPicPr>
            <a:picLocks noChangeAspect="1"/>
          </p:cNvPicPr>
          <p:nvPr/>
        </p:nvPicPr>
        <p:blipFill>
          <a:blip r:embed="rId2"/>
          <a:stretch>
            <a:fillRect/>
          </a:stretch>
        </p:blipFill>
        <p:spPr>
          <a:xfrm>
            <a:off x="930613" y="1364102"/>
            <a:ext cx="9144000" cy="4905375"/>
          </a:xfrm>
          <a:prstGeom prst="rect">
            <a:avLst/>
          </a:prstGeom>
        </p:spPr>
      </p:pic>
      <p:sp>
        <p:nvSpPr>
          <p:cNvPr id="7" name="矩形 6"/>
          <p:cNvSpPr/>
          <p:nvPr/>
        </p:nvSpPr>
        <p:spPr>
          <a:xfrm>
            <a:off x="3939426" y="3260436"/>
            <a:ext cx="1334538" cy="18352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TW" altLang="en-US"/>
          </a:p>
        </p:txBody>
      </p:sp>
    </p:spTree>
    <p:extLst>
      <p:ext uri="{BB962C8B-B14F-4D97-AF65-F5344CB8AC3E}">
        <p14:creationId xmlns:p14="http://schemas.microsoft.com/office/powerpoint/2010/main" val="392677153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圖片 7">
            <a:extLst>
              <a:ext uri="{FF2B5EF4-FFF2-40B4-BE49-F238E27FC236}">
                <a16:creationId xmlns:a16="http://schemas.microsoft.com/office/drawing/2014/main" id="{C2375E2E-A655-5F7C-9F2C-9BCA4836FD8B}"/>
              </a:ext>
            </a:extLst>
          </p:cNvPr>
          <p:cNvPicPr>
            <a:picLocks noChangeAspect="1"/>
          </p:cNvPicPr>
          <p:nvPr/>
        </p:nvPicPr>
        <p:blipFill>
          <a:blip r:embed="rId2"/>
          <a:stretch>
            <a:fillRect/>
          </a:stretch>
        </p:blipFill>
        <p:spPr>
          <a:xfrm>
            <a:off x="961527" y="2594180"/>
            <a:ext cx="7640116" cy="2149769"/>
          </a:xfrm>
          <a:prstGeom prst="rect">
            <a:avLst/>
          </a:prstGeom>
        </p:spPr>
      </p:pic>
      <p:pic>
        <p:nvPicPr>
          <p:cNvPr id="3" name="圖片 2">
            <a:extLst>
              <a:ext uri="{FF2B5EF4-FFF2-40B4-BE49-F238E27FC236}">
                <a16:creationId xmlns:a16="http://schemas.microsoft.com/office/drawing/2014/main" id="{EFF3C8C4-2506-8A46-6B9B-69D4070492D0}"/>
              </a:ext>
            </a:extLst>
          </p:cNvPr>
          <p:cNvPicPr>
            <a:picLocks noChangeAspect="1"/>
          </p:cNvPicPr>
          <p:nvPr/>
        </p:nvPicPr>
        <p:blipFill>
          <a:blip r:embed="rId3"/>
          <a:stretch>
            <a:fillRect/>
          </a:stretch>
        </p:blipFill>
        <p:spPr>
          <a:xfrm>
            <a:off x="1681320" y="1358151"/>
            <a:ext cx="5504762" cy="1095238"/>
          </a:xfrm>
          <a:prstGeom prst="rect">
            <a:avLst/>
          </a:prstGeom>
        </p:spPr>
      </p:pic>
      <p:sp>
        <p:nvSpPr>
          <p:cNvPr id="5" name="矩形 4">
            <a:extLst>
              <a:ext uri="{FF2B5EF4-FFF2-40B4-BE49-F238E27FC236}">
                <a16:creationId xmlns:a16="http://schemas.microsoft.com/office/drawing/2014/main" id="{B2566E76-D1C4-4AB9-A3D7-3653453B6EEE}"/>
              </a:ext>
            </a:extLst>
          </p:cNvPr>
          <p:cNvSpPr/>
          <p:nvPr/>
        </p:nvSpPr>
        <p:spPr>
          <a:xfrm>
            <a:off x="1633011" y="1331621"/>
            <a:ext cx="5480149" cy="26494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6" name="直線單箭頭接點 5">
            <a:extLst>
              <a:ext uri="{FF2B5EF4-FFF2-40B4-BE49-F238E27FC236}">
                <a16:creationId xmlns:a16="http://schemas.microsoft.com/office/drawing/2014/main" id="{4179E366-7B7F-44B4-8EB9-2DBDAF1C1AA4}"/>
              </a:ext>
            </a:extLst>
          </p:cNvPr>
          <p:cNvCxnSpPr>
            <a:cxnSpLocks/>
          </p:cNvCxnSpPr>
          <p:nvPr/>
        </p:nvCxnSpPr>
        <p:spPr>
          <a:xfrm>
            <a:off x="7113160" y="1498942"/>
            <a:ext cx="971297"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文字方塊 6">
            <a:extLst>
              <a:ext uri="{FF2B5EF4-FFF2-40B4-BE49-F238E27FC236}">
                <a16:creationId xmlns:a16="http://schemas.microsoft.com/office/drawing/2014/main" id="{7AFE6292-EE42-42CC-BC98-C6CC8F19FB35}"/>
              </a:ext>
            </a:extLst>
          </p:cNvPr>
          <p:cNvSpPr txBox="1"/>
          <p:nvPr/>
        </p:nvSpPr>
        <p:spPr>
          <a:xfrm>
            <a:off x="8084457" y="1140929"/>
            <a:ext cx="1824612" cy="646331"/>
          </a:xfrm>
          <a:prstGeom prst="rect">
            <a:avLst/>
          </a:prstGeom>
          <a:noFill/>
          <a:ln w="57150">
            <a:solidFill>
              <a:srgbClr val="FF0000"/>
            </a:solidFill>
          </a:ln>
        </p:spPr>
        <p:txBody>
          <a:bodyPr wrap="square" rtlCol="0">
            <a:spAutoFit/>
          </a:bodyPr>
          <a:lstStyle/>
          <a:p>
            <a:r>
              <a:rPr lang="zh-TW" altLang="en-US" dirty="0">
                <a:latin typeface="Times New Roman" panose="02020603050405020304" pitchFamily="18" charset="0"/>
                <a:ea typeface="標楷體" panose="03000509000000000000" pitchFamily="65" charset="-120"/>
                <a:cs typeface="Times New Roman" panose="02020603050405020304" pitchFamily="18" charset="0"/>
              </a:rPr>
              <a:t>創立高度控制訊號轉換函數</a:t>
            </a:r>
          </a:p>
        </p:txBody>
      </p:sp>
      <p:sp>
        <p:nvSpPr>
          <p:cNvPr id="9" name="矩形 8">
            <a:extLst>
              <a:ext uri="{FF2B5EF4-FFF2-40B4-BE49-F238E27FC236}">
                <a16:creationId xmlns:a16="http://schemas.microsoft.com/office/drawing/2014/main" id="{BEB2A65C-B282-4BC3-9E6B-A551BB21CACF}"/>
              </a:ext>
            </a:extLst>
          </p:cNvPr>
          <p:cNvSpPr/>
          <p:nvPr/>
        </p:nvSpPr>
        <p:spPr>
          <a:xfrm>
            <a:off x="1633011" y="1596570"/>
            <a:ext cx="5480149" cy="84182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0" name="直線單箭頭接點 9">
            <a:extLst>
              <a:ext uri="{FF2B5EF4-FFF2-40B4-BE49-F238E27FC236}">
                <a16:creationId xmlns:a16="http://schemas.microsoft.com/office/drawing/2014/main" id="{558F2EA9-C5CA-4D7C-B43D-DA097C251DFF}"/>
              </a:ext>
            </a:extLst>
          </p:cNvPr>
          <p:cNvCxnSpPr>
            <a:cxnSpLocks/>
          </p:cNvCxnSpPr>
          <p:nvPr/>
        </p:nvCxnSpPr>
        <p:spPr>
          <a:xfrm>
            <a:off x="7113160" y="2214969"/>
            <a:ext cx="971297"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文字方塊 10">
            <a:extLst>
              <a:ext uri="{FF2B5EF4-FFF2-40B4-BE49-F238E27FC236}">
                <a16:creationId xmlns:a16="http://schemas.microsoft.com/office/drawing/2014/main" id="{26C9BD6C-AC75-456A-9B83-9E5072E70A22}"/>
              </a:ext>
            </a:extLst>
          </p:cNvPr>
          <p:cNvSpPr txBox="1"/>
          <p:nvPr/>
        </p:nvSpPr>
        <p:spPr>
          <a:xfrm>
            <a:off x="8084457" y="1856956"/>
            <a:ext cx="1824612" cy="646331"/>
          </a:xfrm>
          <a:prstGeom prst="rect">
            <a:avLst/>
          </a:prstGeom>
          <a:noFill/>
          <a:ln w="57150">
            <a:solidFill>
              <a:srgbClr val="FF0000"/>
            </a:solidFill>
          </a:ln>
        </p:spPr>
        <p:txBody>
          <a:bodyPr wrap="square" rtlCol="0">
            <a:spAutoFit/>
          </a:bodyPr>
          <a:lstStyle/>
          <a:p>
            <a:r>
              <a:rPr lang="zh-TW" altLang="en-US" dirty="0">
                <a:latin typeface="Times New Roman" panose="02020603050405020304" pitchFamily="18" charset="0"/>
                <a:ea typeface="標楷體" panose="03000509000000000000" pitchFamily="65" charset="-120"/>
                <a:cs typeface="Times New Roman" panose="02020603050405020304" pitchFamily="18" charset="0"/>
              </a:rPr>
              <a:t>利用運動學方程式得到</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z</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座標</a:t>
            </a:r>
          </a:p>
        </p:txBody>
      </p:sp>
      <p:sp>
        <p:nvSpPr>
          <p:cNvPr id="13" name="矩形 12">
            <a:extLst>
              <a:ext uri="{FF2B5EF4-FFF2-40B4-BE49-F238E27FC236}">
                <a16:creationId xmlns:a16="http://schemas.microsoft.com/office/drawing/2014/main" id="{0AB9E7B6-4EEB-4A76-9EB9-2DB4EC5B79A2}"/>
              </a:ext>
            </a:extLst>
          </p:cNvPr>
          <p:cNvSpPr/>
          <p:nvPr/>
        </p:nvSpPr>
        <p:spPr>
          <a:xfrm>
            <a:off x="928672" y="2662925"/>
            <a:ext cx="5480149" cy="26494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4" name="直線單箭頭接點 13">
            <a:extLst>
              <a:ext uri="{FF2B5EF4-FFF2-40B4-BE49-F238E27FC236}">
                <a16:creationId xmlns:a16="http://schemas.microsoft.com/office/drawing/2014/main" id="{84E7243B-D332-4788-807D-FB82BA2EBF3C}"/>
              </a:ext>
            </a:extLst>
          </p:cNvPr>
          <p:cNvCxnSpPr>
            <a:cxnSpLocks/>
            <a:stCxn id="13" idx="3"/>
          </p:cNvCxnSpPr>
          <p:nvPr/>
        </p:nvCxnSpPr>
        <p:spPr>
          <a:xfrm>
            <a:off x="6408821" y="2795400"/>
            <a:ext cx="3073590"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文字方塊 14">
            <a:extLst>
              <a:ext uri="{FF2B5EF4-FFF2-40B4-BE49-F238E27FC236}">
                <a16:creationId xmlns:a16="http://schemas.microsoft.com/office/drawing/2014/main" id="{C09013D1-3D32-4A51-BAB3-7FCC1980A83F}"/>
              </a:ext>
            </a:extLst>
          </p:cNvPr>
          <p:cNvSpPr txBox="1"/>
          <p:nvPr/>
        </p:nvSpPr>
        <p:spPr>
          <a:xfrm>
            <a:off x="9482411" y="2565280"/>
            <a:ext cx="1824612" cy="646331"/>
          </a:xfrm>
          <a:prstGeom prst="rect">
            <a:avLst/>
          </a:prstGeom>
          <a:noFill/>
          <a:ln w="57150">
            <a:solidFill>
              <a:srgbClr val="FF0000"/>
            </a:solidFill>
          </a:ln>
        </p:spPr>
        <p:txBody>
          <a:bodyPr wrap="square" rtlCol="0">
            <a:spAutoFit/>
          </a:bodyPr>
          <a:lstStyle/>
          <a:p>
            <a:r>
              <a:rPr lang="zh-TW" altLang="en-US" dirty="0">
                <a:latin typeface="Times New Roman" panose="02020603050405020304" pitchFamily="18" charset="0"/>
                <a:ea typeface="標楷體" panose="03000509000000000000" pitchFamily="65" charset="-120"/>
                <a:cs typeface="Times New Roman" panose="02020603050405020304" pitchFamily="18" charset="0"/>
              </a:rPr>
              <a:t>創立位置控制訊號轉換函數</a:t>
            </a:r>
          </a:p>
        </p:txBody>
      </p:sp>
      <p:sp>
        <p:nvSpPr>
          <p:cNvPr id="16" name="矩形 15">
            <a:extLst>
              <a:ext uri="{FF2B5EF4-FFF2-40B4-BE49-F238E27FC236}">
                <a16:creationId xmlns:a16="http://schemas.microsoft.com/office/drawing/2014/main" id="{7F19080E-047F-4528-B3CB-6508F73F86A9}"/>
              </a:ext>
            </a:extLst>
          </p:cNvPr>
          <p:cNvSpPr/>
          <p:nvPr/>
        </p:nvSpPr>
        <p:spPr>
          <a:xfrm>
            <a:off x="928671" y="2938256"/>
            <a:ext cx="7705828" cy="1845478"/>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7" name="直線單箭頭接點 16">
            <a:extLst>
              <a:ext uri="{FF2B5EF4-FFF2-40B4-BE49-F238E27FC236}">
                <a16:creationId xmlns:a16="http://schemas.microsoft.com/office/drawing/2014/main" id="{F93D359A-EA86-4FBC-B10F-53CC0CDA29E5}"/>
              </a:ext>
            </a:extLst>
          </p:cNvPr>
          <p:cNvCxnSpPr>
            <a:cxnSpLocks/>
          </p:cNvCxnSpPr>
          <p:nvPr/>
        </p:nvCxnSpPr>
        <p:spPr>
          <a:xfrm>
            <a:off x="8691994" y="3777384"/>
            <a:ext cx="971297"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文字方塊 17">
            <a:extLst>
              <a:ext uri="{FF2B5EF4-FFF2-40B4-BE49-F238E27FC236}">
                <a16:creationId xmlns:a16="http://schemas.microsoft.com/office/drawing/2014/main" id="{CA866DA1-C9AC-44F8-8C52-76396848250E}"/>
              </a:ext>
            </a:extLst>
          </p:cNvPr>
          <p:cNvSpPr txBox="1"/>
          <p:nvPr/>
        </p:nvSpPr>
        <p:spPr>
          <a:xfrm>
            <a:off x="9663291" y="3419371"/>
            <a:ext cx="1824612" cy="646331"/>
          </a:xfrm>
          <a:prstGeom prst="rect">
            <a:avLst/>
          </a:prstGeom>
          <a:noFill/>
          <a:ln w="57150">
            <a:solidFill>
              <a:srgbClr val="FF0000"/>
            </a:solidFill>
          </a:ln>
        </p:spPr>
        <p:txBody>
          <a:bodyPr wrap="square" rtlCol="0">
            <a:spAutoFit/>
          </a:bodyPr>
          <a:lstStyle/>
          <a:p>
            <a:r>
              <a:rPr lang="zh-TW" altLang="en-US" dirty="0">
                <a:latin typeface="Times New Roman" panose="02020603050405020304" pitchFamily="18" charset="0"/>
                <a:ea typeface="標楷體" panose="03000509000000000000" pitchFamily="65" charset="-120"/>
                <a:cs typeface="Times New Roman" panose="02020603050405020304" pitchFamily="18" charset="0"/>
              </a:rPr>
              <a:t>利用運動學方程式得到</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x</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y</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座標</a:t>
            </a:r>
          </a:p>
        </p:txBody>
      </p:sp>
    </p:spTree>
    <p:extLst>
      <p:ext uri="{BB962C8B-B14F-4D97-AF65-F5344CB8AC3E}">
        <p14:creationId xmlns:p14="http://schemas.microsoft.com/office/powerpoint/2010/main" val="126212228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a:extLst>
              <a:ext uri="{FF2B5EF4-FFF2-40B4-BE49-F238E27FC236}">
                <a16:creationId xmlns:a16="http://schemas.microsoft.com/office/drawing/2014/main" id="{9558105A-9706-61E7-C9ED-3C9F1F6A1BC4}"/>
              </a:ext>
            </a:extLst>
          </p:cNvPr>
          <p:cNvPicPr>
            <a:picLocks noChangeAspect="1"/>
          </p:cNvPicPr>
          <p:nvPr/>
        </p:nvPicPr>
        <p:blipFill>
          <a:blip r:embed="rId2"/>
          <a:stretch>
            <a:fillRect/>
          </a:stretch>
        </p:blipFill>
        <p:spPr>
          <a:xfrm>
            <a:off x="862831" y="1883196"/>
            <a:ext cx="6051783" cy="2892003"/>
          </a:xfrm>
          <a:prstGeom prst="rect">
            <a:avLst/>
          </a:prstGeom>
        </p:spPr>
      </p:pic>
      <p:sp>
        <p:nvSpPr>
          <p:cNvPr id="5" name="矩形 4">
            <a:extLst>
              <a:ext uri="{FF2B5EF4-FFF2-40B4-BE49-F238E27FC236}">
                <a16:creationId xmlns:a16="http://schemas.microsoft.com/office/drawing/2014/main" id="{F9A4D1C8-8C79-4BCA-A189-8F76E4041B88}"/>
              </a:ext>
            </a:extLst>
          </p:cNvPr>
          <p:cNvSpPr/>
          <p:nvPr/>
        </p:nvSpPr>
        <p:spPr>
          <a:xfrm>
            <a:off x="862832" y="1868114"/>
            <a:ext cx="6016939" cy="28000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6" name="直線單箭頭接點 5">
            <a:extLst>
              <a:ext uri="{FF2B5EF4-FFF2-40B4-BE49-F238E27FC236}">
                <a16:creationId xmlns:a16="http://schemas.microsoft.com/office/drawing/2014/main" id="{C90FB0BA-D6F0-486D-B1E0-3807F069324C}"/>
              </a:ext>
            </a:extLst>
          </p:cNvPr>
          <p:cNvCxnSpPr>
            <a:cxnSpLocks/>
            <a:stCxn id="5" idx="3"/>
          </p:cNvCxnSpPr>
          <p:nvPr/>
        </p:nvCxnSpPr>
        <p:spPr>
          <a:xfrm flipV="1">
            <a:off x="6879771" y="2000590"/>
            <a:ext cx="2536800" cy="7524"/>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文字方塊 6">
            <a:extLst>
              <a:ext uri="{FF2B5EF4-FFF2-40B4-BE49-F238E27FC236}">
                <a16:creationId xmlns:a16="http://schemas.microsoft.com/office/drawing/2014/main" id="{9634B363-9932-4AE5-98D0-35065098B288}"/>
              </a:ext>
            </a:extLst>
          </p:cNvPr>
          <p:cNvSpPr txBox="1"/>
          <p:nvPr/>
        </p:nvSpPr>
        <p:spPr>
          <a:xfrm>
            <a:off x="9416571" y="1684948"/>
            <a:ext cx="1824612" cy="646331"/>
          </a:xfrm>
          <a:prstGeom prst="rect">
            <a:avLst/>
          </a:prstGeom>
          <a:noFill/>
          <a:ln w="57150">
            <a:solidFill>
              <a:srgbClr val="FF0000"/>
            </a:solidFill>
          </a:ln>
        </p:spPr>
        <p:txBody>
          <a:bodyPr wrap="square" rtlCol="0">
            <a:spAutoFit/>
          </a:bodyPr>
          <a:lstStyle/>
          <a:p>
            <a:r>
              <a:rPr lang="zh-TW" altLang="en-US" dirty="0">
                <a:latin typeface="Times New Roman" panose="02020603050405020304" pitchFamily="18" charset="0"/>
                <a:ea typeface="標楷體" panose="03000509000000000000" pitchFamily="65" charset="-120"/>
                <a:cs typeface="Times New Roman" panose="02020603050405020304" pitchFamily="18" charset="0"/>
              </a:rPr>
              <a:t>創立姿態控制訊號轉換函數</a:t>
            </a:r>
          </a:p>
        </p:txBody>
      </p:sp>
      <p:sp>
        <p:nvSpPr>
          <p:cNvPr id="8" name="矩形 7">
            <a:extLst>
              <a:ext uri="{FF2B5EF4-FFF2-40B4-BE49-F238E27FC236}">
                <a16:creationId xmlns:a16="http://schemas.microsoft.com/office/drawing/2014/main" id="{F99089F8-3F92-4B83-AF02-B801DE1FADC1}"/>
              </a:ext>
            </a:extLst>
          </p:cNvPr>
          <p:cNvSpPr/>
          <p:nvPr/>
        </p:nvSpPr>
        <p:spPr>
          <a:xfrm>
            <a:off x="862832" y="2148113"/>
            <a:ext cx="6016939" cy="2656113"/>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9" name="直線單箭頭接點 8">
            <a:extLst>
              <a:ext uri="{FF2B5EF4-FFF2-40B4-BE49-F238E27FC236}">
                <a16:creationId xmlns:a16="http://schemas.microsoft.com/office/drawing/2014/main" id="{A27FFD02-79D3-46E6-AE74-EFF4861EB9EF}"/>
              </a:ext>
            </a:extLst>
          </p:cNvPr>
          <p:cNvCxnSpPr>
            <a:cxnSpLocks/>
            <a:endCxn id="10" idx="1"/>
          </p:cNvCxnSpPr>
          <p:nvPr/>
        </p:nvCxnSpPr>
        <p:spPr>
          <a:xfrm>
            <a:off x="6879771" y="3594677"/>
            <a:ext cx="1962938"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文字方塊 9">
            <a:extLst>
              <a:ext uri="{FF2B5EF4-FFF2-40B4-BE49-F238E27FC236}">
                <a16:creationId xmlns:a16="http://schemas.microsoft.com/office/drawing/2014/main" id="{D4D2DAD1-B1CB-4F57-9A6C-67688EFDF12F}"/>
              </a:ext>
            </a:extLst>
          </p:cNvPr>
          <p:cNvSpPr txBox="1"/>
          <p:nvPr/>
        </p:nvSpPr>
        <p:spPr>
          <a:xfrm>
            <a:off x="8842709" y="3271511"/>
            <a:ext cx="1824612" cy="646331"/>
          </a:xfrm>
          <a:prstGeom prst="rect">
            <a:avLst/>
          </a:prstGeom>
          <a:noFill/>
          <a:ln w="57150">
            <a:solidFill>
              <a:srgbClr val="FF0000"/>
            </a:solidFill>
          </a:ln>
        </p:spPr>
        <p:txBody>
          <a:bodyPr wrap="square" rtlCol="0">
            <a:spAutoFit/>
          </a:bodyPr>
          <a:lstStyle/>
          <a:p>
            <a:r>
              <a:rPr lang="zh-TW" altLang="en-US" dirty="0">
                <a:latin typeface="Times New Roman" panose="02020603050405020304" pitchFamily="18" charset="0"/>
                <a:ea typeface="標楷體" panose="03000509000000000000" pitchFamily="65" charset="-120"/>
                <a:cs typeface="Times New Roman" panose="02020603050405020304" pitchFamily="18" charset="0"/>
              </a:rPr>
              <a:t>利用運動學方程式得到姿態角度</a:t>
            </a:r>
          </a:p>
        </p:txBody>
      </p:sp>
    </p:spTree>
    <p:extLst>
      <p:ext uri="{BB962C8B-B14F-4D97-AF65-F5344CB8AC3E}">
        <p14:creationId xmlns:p14="http://schemas.microsoft.com/office/powerpoint/2010/main" val="342065492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圖片 7">
            <a:extLst>
              <a:ext uri="{FF2B5EF4-FFF2-40B4-BE49-F238E27FC236}">
                <a16:creationId xmlns:a16="http://schemas.microsoft.com/office/drawing/2014/main" id="{7515E139-02BB-51D6-A92E-C5BC2DC3D120}"/>
              </a:ext>
            </a:extLst>
          </p:cNvPr>
          <p:cNvPicPr>
            <a:picLocks noChangeAspect="1"/>
          </p:cNvPicPr>
          <p:nvPr/>
        </p:nvPicPr>
        <p:blipFill>
          <a:blip r:embed="rId2"/>
          <a:stretch>
            <a:fillRect/>
          </a:stretch>
        </p:blipFill>
        <p:spPr>
          <a:xfrm>
            <a:off x="647474" y="3429000"/>
            <a:ext cx="1143992" cy="2471454"/>
          </a:xfrm>
          <a:prstGeom prst="rect">
            <a:avLst/>
          </a:prstGeom>
        </p:spPr>
      </p:pic>
      <p:sp>
        <p:nvSpPr>
          <p:cNvPr id="5" name="矩形 4"/>
          <p:cNvSpPr/>
          <p:nvPr/>
        </p:nvSpPr>
        <p:spPr>
          <a:xfrm>
            <a:off x="593095" y="509782"/>
            <a:ext cx="9658840" cy="658571"/>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6" name="直線單箭頭接點 5"/>
          <p:cNvCxnSpPr>
            <a:cxnSpLocks/>
            <a:endCxn id="7" idx="1"/>
          </p:cNvCxnSpPr>
          <p:nvPr/>
        </p:nvCxnSpPr>
        <p:spPr>
          <a:xfrm>
            <a:off x="8273143" y="1188721"/>
            <a:ext cx="664365" cy="40083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文字方塊 6"/>
          <p:cNvSpPr txBox="1"/>
          <p:nvPr/>
        </p:nvSpPr>
        <p:spPr>
          <a:xfrm>
            <a:off x="8937508" y="1404892"/>
            <a:ext cx="1965117" cy="369332"/>
          </a:xfrm>
          <a:prstGeom prst="rect">
            <a:avLst/>
          </a:prstGeom>
          <a:noFill/>
          <a:ln w="57150">
            <a:solidFill>
              <a:srgbClr val="FF0000"/>
            </a:solidFill>
          </a:ln>
        </p:spPr>
        <p:txBody>
          <a:bodyPr wrap="square" rtlCol="0">
            <a:spAutoFit/>
          </a:bodyPr>
          <a:lstStyle/>
          <a:p>
            <a:r>
              <a:rPr lang="zh-TW" altLang="en-US" dirty="0">
                <a:latin typeface="Times New Roman" panose="02020603050405020304" pitchFamily="18" charset="0"/>
                <a:ea typeface="標楷體" panose="03000509000000000000" pitchFamily="65" charset="-120"/>
                <a:cs typeface="Times New Roman" panose="02020603050405020304" pitchFamily="18" charset="0"/>
              </a:rPr>
              <a:t>宣告全域變數</a:t>
            </a:r>
          </a:p>
        </p:txBody>
      </p:sp>
      <p:sp>
        <p:nvSpPr>
          <p:cNvPr id="12" name="矩形 11"/>
          <p:cNvSpPr/>
          <p:nvPr/>
        </p:nvSpPr>
        <p:spPr>
          <a:xfrm>
            <a:off x="545064" y="1188721"/>
            <a:ext cx="1978480" cy="1947601"/>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3" name="直線單箭頭接點 12"/>
          <p:cNvCxnSpPr>
            <a:cxnSpLocks/>
          </p:cNvCxnSpPr>
          <p:nvPr/>
        </p:nvCxnSpPr>
        <p:spPr>
          <a:xfrm flipV="1">
            <a:off x="2555190" y="2222246"/>
            <a:ext cx="2016810" cy="15634"/>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文字方塊 13"/>
          <p:cNvSpPr txBox="1"/>
          <p:nvPr/>
        </p:nvSpPr>
        <p:spPr>
          <a:xfrm>
            <a:off x="4572001" y="2057428"/>
            <a:ext cx="1895302" cy="369332"/>
          </a:xfrm>
          <a:prstGeom prst="rect">
            <a:avLst/>
          </a:prstGeom>
          <a:noFill/>
          <a:ln w="57150">
            <a:solidFill>
              <a:srgbClr val="FF0000"/>
            </a:solidFill>
          </a:ln>
        </p:spPr>
        <p:txBody>
          <a:bodyPr wrap="square" rtlCol="0">
            <a:spAutoFit/>
          </a:bodyPr>
          <a:lstStyle/>
          <a:p>
            <a:r>
              <a:rPr lang="zh-TW" altLang="en-US" dirty="0">
                <a:latin typeface="Times New Roman" panose="02020603050405020304" pitchFamily="18" charset="0"/>
                <a:ea typeface="標楷體" panose="03000509000000000000" pitchFamily="65" charset="-120"/>
                <a:cs typeface="Times New Roman" panose="02020603050405020304" pitchFamily="18" charset="0"/>
              </a:rPr>
              <a:t>宣告四旋翼參數</a:t>
            </a:r>
          </a:p>
        </p:txBody>
      </p:sp>
      <p:cxnSp>
        <p:nvCxnSpPr>
          <p:cNvPr id="19" name="直線單箭頭接點 18"/>
          <p:cNvCxnSpPr>
            <a:cxnSpLocks/>
            <a:endCxn id="23" idx="1"/>
          </p:cNvCxnSpPr>
          <p:nvPr/>
        </p:nvCxnSpPr>
        <p:spPr>
          <a:xfrm flipV="1">
            <a:off x="1912394" y="4690230"/>
            <a:ext cx="800688" cy="39829"/>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文字方塊 22">
            <a:extLst>
              <a:ext uri="{FF2B5EF4-FFF2-40B4-BE49-F238E27FC236}">
                <a16:creationId xmlns:a16="http://schemas.microsoft.com/office/drawing/2014/main" id="{1B48592B-6DD0-446B-AAF0-6C617F0CF33E}"/>
              </a:ext>
            </a:extLst>
          </p:cNvPr>
          <p:cNvSpPr txBox="1"/>
          <p:nvPr/>
        </p:nvSpPr>
        <p:spPr>
          <a:xfrm>
            <a:off x="2713082" y="4505564"/>
            <a:ext cx="2756694" cy="369332"/>
          </a:xfrm>
          <a:prstGeom prst="rect">
            <a:avLst/>
          </a:prstGeom>
          <a:noFill/>
          <a:ln w="57150">
            <a:solidFill>
              <a:srgbClr val="FF0000"/>
            </a:solidFill>
          </a:ln>
        </p:spPr>
        <p:txBody>
          <a:bodyPr wrap="square" rtlCol="0">
            <a:spAutoFit/>
          </a:bodyPr>
          <a:lstStyle/>
          <a:p>
            <a:r>
              <a:rPr lang="zh-TW" altLang="en-US" dirty="0">
                <a:latin typeface="Times New Roman" panose="02020603050405020304" pitchFamily="18" charset="0"/>
                <a:ea typeface="標楷體" panose="03000509000000000000" pitchFamily="65" charset="-120"/>
                <a:cs typeface="Times New Roman" panose="02020603050405020304" pitchFamily="18" charset="0"/>
              </a:rPr>
              <a:t>定義參考四旋翼之初始點</a:t>
            </a:r>
          </a:p>
        </p:txBody>
      </p:sp>
      <p:sp>
        <p:nvSpPr>
          <p:cNvPr id="26" name="矩形 25">
            <a:extLst>
              <a:ext uri="{FF2B5EF4-FFF2-40B4-BE49-F238E27FC236}">
                <a16:creationId xmlns:a16="http://schemas.microsoft.com/office/drawing/2014/main" id="{52B3197D-AA4A-421B-8F8A-AA09F43C94D9}"/>
              </a:ext>
            </a:extLst>
          </p:cNvPr>
          <p:cNvSpPr/>
          <p:nvPr/>
        </p:nvSpPr>
        <p:spPr>
          <a:xfrm>
            <a:off x="543492" y="3721679"/>
            <a:ext cx="1351957" cy="241722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2" name="圖片 1">
            <a:extLst>
              <a:ext uri="{FF2B5EF4-FFF2-40B4-BE49-F238E27FC236}">
                <a16:creationId xmlns:a16="http://schemas.microsoft.com/office/drawing/2014/main" id="{1D747C67-EE0C-0B42-D661-E78E1E2AE338}"/>
              </a:ext>
            </a:extLst>
          </p:cNvPr>
          <p:cNvPicPr>
            <a:picLocks noChangeAspect="1"/>
          </p:cNvPicPr>
          <p:nvPr/>
        </p:nvPicPr>
        <p:blipFill>
          <a:blip r:embed="rId3"/>
          <a:stretch>
            <a:fillRect/>
          </a:stretch>
        </p:blipFill>
        <p:spPr>
          <a:xfrm>
            <a:off x="640609" y="526311"/>
            <a:ext cx="9611325" cy="623147"/>
          </a:xfrm>
          <a:prstGeom prst="rect">
            <a:avLst/>
          </a:prstGeom>
        </p:spPr>
      </p:pic>
      <p:pic>
        <p:nvPicPr>
          <p:cNvPr id="4" name="圖片 3">
            <a:extLst>
              <a:ext uri="{FF2B5EF4-FFF2-40B4-BE49-F238E27FC236}">
                <a16:creationId xmlns:a16="http://schemas.microsoft.com/office/drawing/2014/main" id="{8AFB959A-6A11-EDAB-8529-58CC022013ED}"/>
              </a:ext>
            </a:extLst>
          </p:cNvPr>
          <p:cNvPicPr>
            <a:picLocks noChangeAspect="1"/>
          </p:cNvPicPr>
          <p:nvPr/>
        </p:nvPicPr>
        <p:blipFill>
          <a:blip r:embed="rId4"/>
          <a:stretch>
            <a:fillRect/>
          </a:stretch>
        </p:blipFill>
        <p:spPr>
          <a:xfrm>
            <a:off x="640609" y="1334124"/>
            <a:ext cx="1779412" cy="1629462"/>
          </a:xfrm>
          <a:prstGeom prst="rect">
            <a:avLst/>
          </a:prstGeom>
        </p:spPr>
      </p:pic>
    </p:spTree>
    <p:extLst>
      <p:ext uri="{BB962C8B-B14F-4D97-AF65-F5344CB8AC3E}">
        <p14:creationId xmlns:p14="http://schemas.microsoft.com/office/powerpoint/2010/main" val="100216858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線單箭頭接點 4">
            <a:extLst>
              <a:ext uri="{FF2B5EF4-FFF2-40B4-BE49-F238E27FC236}">
                <a16:creationId xmlns:a16="http://schemas.microsoft.com/office/drawing/2014/main" id="{E1AB355A-CBBF-43AC-A240-7EFC746449B1}"/>
              </a:ext>
            </a:extLst>
          </p:cNvPr>
          <p:cNvCxnSpPr>
            <a:cxnSpLocks/>
            <a:endCxn id="6" idx="1"/>
          </p:cNvCxnSpPr>
          <p:nvPr/>
        </p:nvCxnSpPr>
        <p:spPr>
          <a:xfrm flipV="1">
            <a:off x="2497148" y="1882139"/>
            <a:ext cx="800687" cy="39829"/>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文字方塊 5">
            <a:extLst>
              <a:ext uri="{FF2B5EF4-FFF2-40B4-BE49-F238E27FC236}">
                <a16:creationId xmlns:a16="http://schemas.microsoft.com/office/drawing/2014/main" id="{1D15CF74-7A7C-4F56-AF0B-5FA7FD669406}"/>
              </a:ext>
            </a:extLst>
          </p:cNvPr>
          <p:cNvSpPr txBox="1"/>
          <p:nvPr/>
        </p:nvSpPr>
        <p:spPr>
          <a:xfrm>
            <a:off x="3297835" y="1697473"/>
            <a:ext cx="4553815" cy="369332"/>
          </a:xfrm>
          <a:prstGeom prst="rect">
            <a:avLst/>
          </a:prstGeom>
          <a:noFill/>
          <a:ln w="57150">
            <a:solidFill>
              <a:srgbClr val="FF0000"/>
            </a:solidFill>
          </a:ln>
        </p:spPr>
        <p:txBody>
          <a:bodyPr wrap="square" rtlCol="0">
            <a:spAutoFit/>
          </a:bodyPr>
          <a:lstStyle/>
          <a:p>
            <a:r>
              <a:rPr lang="zh-TW" altLang="en-US" dirty="0">
                <a:latin typeface="Times New Roman" panose="02020603050405020304" pitchFamily="18" charset="0"/>
                <a:ea typeface="標楷體" panose="03000509000000000000" pitchFamily="65" charset="-120"/>
                <a:cs typeface="Times New Roman" panose="02020603050405020304" pitchFamily="18" charset="0"/>
              </a:rPr>
              <a:t>定義實際四旋翼之初始點</a:t>
            </a:r>
          </a:p>
        </p:txBody>
      </p:sp>
      <p:sp>
        <p:nvSpPr>
          <p:cNvPr id="7" name="矩形 6">
            <a:extLst>
              <a:ext uri="{FF2B5EF4-FFF2-40B4-BE49-F238E27FC236}">
                <a16:creationId xmlns:a16="http://schemas.microsoft.com/office/drawing/2014/main" id="{FDBB9C67-365E-4DA1-9ABE-ED123EA2D77A}"/>
              </a:ext>
            </a:extLst>
          </p:cNvPr>
          <p:cNvSpPr/>
          <p:nvPr/>
        </p:nvSpPr>
        <p:spPr>
          <a:xfrm>
            <a:off x="1145191" y="376558"/>
            <a:ext cx="1351957" cy="320846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0" name="直線單箭頭接點 9">
            <a:extLst>
              <a:ext uri="{FF2B5EF4-FFF2-40B4-BE49-F238E27FC236}">
                <a16:creationId xmlns:a16="http://schemas.microsoft.com/office/drawing/2014/main" id="{0251BA7F-F57E-4C89-9571-8705C5360D61}"/>
              </a:ext>
            </a:extLst>
          </p:cNvPr>
          <p:cNvCxnSpPr>
            <a:cxnSpLocks/>
            <a:stCxn id="12" idx="3"/>
            <a:endCxn id="11" idx="1"/>
          </p:cNvCxnSpPr>
          <p:nvPr/>
        </p:nvCxnSpPr>
        <p:spPr>
          <a:xfrm>
            <a:off x="2781476" y="4960018"/>
            <a:ext cx="1800930" cy="13305"/>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文字方塊 10">
            <a:extLst>
              <a:ext uri="{FF2B5EF4-FFF2-40B4-BE49-F238E27FC236}">
                <a16:creationId xmlns:a16="http://schemas.microsoft.com/office/drawing/2014/main" id="{D24828EF-C9C3-4B07-B786-B3B6ACB61738}"/>
              </a:ext>
            </a:extLst>
          </p:cNvPr>
          <p:cNvSpPr txBox="1"/>
          <p:nvPr/>
        </p:nvSpPr>
        <p:spPr>
          <a:xfrm>
            <a:off x="4582406" y="4788657"/>
            <a:ext cx="4553815" cy="369332"/>
          </a:xfrm>
          <a:prstGeom prst="rect">
            <a:avLst/>
          </a:prstGeom>
          <a:noFill/>
          <a:ln w="57150">
            <a:solidFill>
              <a:srgbClr val="FF0000"/>
            </a:solidFill>
          </a:ln>
        </p:spPr>
        <p:txBody>
          <a:bodyPr wrap="square" rtlCol="0">
            <a:spAutoFit/>
          </a:bodyPr>
          <a:lstStyle/>
          <a:p>
            <a:r>
              <a:rPr lang="zh-TW" altLang="en-US" dirty="0">
                <a:latin typeface="Times New Roman" panose="02020603050405020304" pitchFamily="18" charset="0"/>
                <a:ea typeface="標楷體" panose="03000509000000000000" pitchFamily="65" charset="-120"/>
                <a:cs typeface="Times New Roman" panose="02020603050405020304" pitchFamily="18" charset="0"/>
              </a:rPr>
              <a:t>定義初始控制訊號</a:t>
            </a:r>
          </a:p>
        </p:txBody>
      </p:sp>
      <p:sp>
        <p:nvSpPr>
          <p:cNvPr id="12" name="矩形 11">
            <a:extLst>
              <a:ext uri="{FF2B5EF4-FFF2-40B4-BE49-F238E27FC236}">
                <a16:creationId xmlns:a16="http://schemas.microsoft.com/office/drawing/2014/main" id="{1F637D56-401A-437D-8678-B876B4761405}"/>
              </a:ext>
            </a:extLst>
          </p:cNvPr>
          <p:cNvSpPr/>
          <p:nvPr/>
        </p:nvSpPr>
        <p:spPr>
          <a:xfrm>
            <a:off x="1079933" y="3889180"/>
            <a:ext cx="1701543" cy="2141676"/>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2" name="圖片 1">
            <a:extLst>
              <a:ext uri="{FF2B5EF4-FFF2-40B4-BE49-F238E27FC236}">
                <a16:creationId xmlns:a16="http://schemas.microsoft.com/office/drawing/2014/main" id="{005091F5-3CC0-4BCF-7DF4-CA3DBBC40A25}"/>
              </a:ext>
            </a:extLst>
          </p:cNvPr>
          <p:cNvPicPr>
            <a:picLocks noChangeAspect="1"/>
          </p:cNvPicPr>
          <p:nvPr/>
        </p:nvPicPr>
        <p:blipFill>
          <a:blip r:embed="rId2"/>
          <a:stretch>
            <a:fillRect/>
          </a:stretch>
        </p:blipFill>
        <p:spPr>
          <a:xfrm>
            <a:off x="1266857" y="514608"/>
            <a:ext cx="1110582" cy="2910894"/>
          </a:xfrm>
          <a:prstGeom prst="rect">
            <a:avLst/>
          </a:prstGeom>
        </p:spPr>
      </p:pic>
      <p:pic>
        <p:nvPicPr>
          <p:cNvPr id="3" name="圖片 2">
            <a:extLst>
              <a:ext uri="{FF2B5EF4-FFF2-40B4-BE49-F238E27FC236}">
                <a16:creationId xmlns:a16="http://schemas.microsoft.com/office/drawing/2014/main" id="{B4719E7F-CC56-1908-A63C-B8A9279A1780}"/>
              </a:ext>
            </a:extLst>
          </p:cNvPr>
          <p:cNvPicPr>
            <a:picLocks noChangeAspect="1"/>
          </p:cNvPicPr>
          <p:nvPr/>
        </p:nvPicPr>
        <p:blipFill>
          <a:blip r:embed="rId3"/>
          <a:stretch>
            <a:fillRect/>
          </a:stretch>
        </p:blipFill>
        <p:spPr>
          <a:xfrm>
            <a:off x="1266857" y="4180632"/>
            <a:ext cx="1351957" cy="1500901"/>
          </a:xfrm>
          <a:prstGeom prst="rect">
            <a:avLst/>
          </a:prstGeom>
        </p:spPr>
      </p:pic>
    </p:spTree>
    <p:extLst>
      <p:ext uri="{BB962C8B-B14F-4D97-AF65-F5344CB8AC3E}">
        <p14:creationId xmlns:p14="http://schemas.microsoft.com/office/powerpoint/2010/main" val="362942932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3B25EBB1-6A27-4533-A960-43916BE72030}"/>
              </a:ext>
            </a:extLst>
          </p:cNvPr>
          <p:cNvSpPr/>
          <p:nvPr/>
        </p:nvSpPr>
        <p:spPr>
          <a:xfrm>
            <a:off x="2298524" y="348503"/>
            <a:ext cx="3374720" cy="5282836"/>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0" name="直線單箭頭接點 9">
            <a:extLst>
              <a:ext uri="{FF2B5EF4-FFF2-40B4-BE49-F238E27FC236}">
                <a16:creationId xmlns:a16="http://schemas.microsoft.com/office/drawing/2014/main" id="{C7076877-7749-4A12-A714-BC06023FF4E5}"/>
              </a:ext>
            </a:extLst>
          </p:cNvPr>
          <p:cNvCxnSpPr>
            <a:cxnSpLocks/>
            <a:stCxn id="9" idx="3"/>
            <a:endCxn id="11" idx="1"/>
          </p:cNvCxnSpPr>
          <p:nvPr/>
        </p:nvCxnSpPr>
        <p:spPr>
          <a:xfrm>
            <a:off x="5673244" y="2989921"/>
            <a:ext cx="1427054" cy="139324"/>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文字方塊 10">
            <a:extLst>
              <a:ext uri="{FF2B5EF4-FFF2-40B4-BE49-F238E27FC236}">
                <a16:creationId xmlns:a16="http://schemas.microsoft.com/office/drawing/2014/main" id="{0D93196A-7CC4-4F4E-932A-1AA1EFA2AF0F}"/>
              </a:ext>
            </a:extLst>
          </p:cNvPr>
          <p:cNvSpPr txBox="1"/>
          <p:nvPr/>
        </p:nvSpPr>
        <p:spPr>
          <a:xfrm>
            <a:off x="7100298" y="2667580"/>
            <a:ext cx="3374720" cy="923330"/>
          </a:xfrm>
          <a:prstGeom prst="rect">
            <a:avLst/>
          </a:prstGeom>
          <a:noFill/>
          <a:ln w="57150">
            <a:solidFill>
              <a:srgbClr val="FF0000"/>
            </a:solidFill>
          </a:ln>
        </p:spPr>
        <p:txBody>
          <a:bodyPr wrap="square" rtlCol="0">
            <a:spAutoFit/>
          </a:bodyPr>
          <a:lstStyle/>
          <a:p>
            <a:r>
              <a:rPr lang="zh-TW" altLang="en-US" dirty="0">
                <a:latin typeface="Times New Roman" panose="02020603050405020304" pitchFamily="18" charset="0"/>
                <a:ea typeface="標楷體" panose="03000509000000000000" pitchFamily="65" charset="-120"/>
                <a:cs typeface="Times New Roman" panose="02020603050405020304" pitchFamily="18" charset="0"/>
              </a:rPr>
              <a:t>定義參考線速度及角速度，在此為定義</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7</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秒內升空至</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5</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公尺，接著追蹤八字形軌跡</a:t>
            </a:r>
          </a:p>
        </p:txBody>
      </p:sp>
      <p:pic>
        <p:nvPicPr>
          <p:cNvPr id="2" name="圖片 1">
            <a:extLst>
              <a:ext uri="{FF2B5EF4-FFF2-40B4-BE49-F238E27FC236}">
                <a16:creationId xmlns:a16="http://schemas.microsoft.com/office/drawing/2014/main" id="{2C0E2062-AF65-8260-6A5A-F55A284A001E}"/>
              </a:ext>
            </a:extLst>
          </p:cNvPr>
          <p:cNvPicPr>
            <a:picLocks noChangeAspect="1"/>
          </p:cNvPicPr>
          <p:nvPr/>
        </p:nvPicPr>
        <p:blipFill>
          <a:blip r:embed="rId2"/>
          <a:stretch>
            <a:fillRect/>
          </a:stretch>
        </p:blipFill>
        <p:spPr>
          <a:xfrm>
            <a:off x="2493151" y="562915"/>
            <a:ext cx="3001562" cy="4854012"/>
          </a:xfrm>
          <a:prstGeom prst="rect">
            <a:avLst/>
          </a:prstGeom>
        </p:spPr>
      </p:pic>
    </p:spTree>
    <p:extLst>
      <p:ext uri="{BB962C8B-B14F-4D97-AF65-F5344CB8AC3E}">
        <p14:creationId xmlns:p14="http://schemas.microsoft.com/office/powerpoint/2010/main" val="381347139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719695" y="1613477"/>
            <a:ext cx="9775079" cy="554931"/>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矩形 5"/>
          <p:cNvSpPr/>
          <p:nvPr/>
        </p:nvSpPr>
        <p:spPr>
          <a:xfrm>
            <a:off x="1109113" y="3155573"/>
            <a:ext cx="8571914" cy="96024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8" name="直線單箭頭接點 7"/>
          <p:cNvCxnSpPr>
            <a:cxnSpLocks/>
            <a:stCxn id="5" idx="2"/>
            <a:endCxn id="9" idx="0"/>
          </p:cNvCxnSpPr>
          <p:nvPr/>
        </p:nvCxnSpPr>
        <p:spPr>
          <a:xfrm flipH="1">
            <a:off x="5605661" y="2168408"/>
            <a:ext cx="1574" cy="312342"/>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文字方塊 8"/>
          <p:cNvSpPr txBox="1"/>
          <p:nvPr/>
        </p:nvSpPr>
        <p:spPr>
          <a:xfrm>
            <a:off x="3308701" y="2480750"/>
            <a:ext cx="4593919" cy="369332"/>
          </a:xfrm>
          <a:prstGeom prst="rect">
            <a:avLst/>
          </a:prstGeom>
          <a:noFill/>
          <a:ln w="57150">
            <a:solidFill>
              <a:srgbClr val="FF0000"/>
            </a:solidFill>
          </a:ln>
        </p:spPr>
        <p:txBody>
          <a:bodyPr wrap="square" rtlCol="0">
            <a:spAutoFit/>
          </a:bodyPr>
          <a:lstStyle/>
          <a:p>
            <a:r>
              <a:rPr lang="zh-TW" altLang="en-US" dirty="0">
                <a:latin typeface="標楷體" panose="03000509000000000000" pitchFamily="65" charset="-120"/>
                <a:ea typeface="標楷體" panose="03000509000000000000" pitchFamily="65" charset="-120"/>
              </a:rPr>
              <a:t>將參考訊號匯入至座標轉換子系統</a:t>
            </a:r>
          </a:p>
        </p:txBody>
      </p:sp>
      <p:cxnSp>
        <p:nvCxnSpPr>
          <p:cNvPr id="13" name="直線單箭頭接點 12"/>
          <p:cNvCxnSpPr>
            <a:cxnSpLocks/>
            <a:stCxn id="6" idx="2"/>
            <a:endCxn id="14" idx="0"/>
          </p:cNvCxnSpPr>
          <p:nvPr/>
        </p:nvCxnSpPr>
        <p:spPr>
          <a:xfrm>
            <a:off x="5395070" y="4115822"/>
            <a:ext cx="0" cy="269061"/>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文字方塊 13"/>
          <p:cNvSpPr txBox="1"/>
          <p:nvPr/>
        </p:nvSpPr>
        <p:spPr>
          <a:xfrm>
            <a:off x="3098110" y="4384883"/>
            <a:ext cx="4593919" cy="369332"/>
          </a:xfrm>
          <a:prstGeom prst="rect">
            <a:avLst/>
          </a:prstGeom>
          <a:noFill/>
          <a:ln w="57150">
            <a:solidFill>
              <a:srgbClr val="FF0000"/>
            </a:solidFill>
          </a:ln>
        </p:spPr>
        <p:txBody>
          <a:bodyPr wrap="square" rtlCol="0">
            <a:spAutoFit/>
          </a:bodyPr>
          <a:lstStyle/>
          <a:p>
            <a:r>
              <a:rPr lang="zh-TW" altLang="en-US" dirty="0">
                <a:latin typeface="標楷體" panose="03000509000000000000" pitchFamily="65" charset="-120"/>
                <a:ea typeface="標楷體" panose="03000509000000000000" pitchFamily="65" charset="-120"/>
              </a:rPr>
              <a:t>將實際機器人訊號匯入至座標轉換子系統</a:t>
            </a:r>
          </a:p>
        </p:txBody>
      </p:sp>
      <p:cxnSp>
        <p:nvCxnSpPr>
          <p:cNvPr id="15" name="直線單箭頭接點 14"/>
          <p:cNvCxnSpPr>
            <a:cxnSpLocks/>
            <a:stCxn id="17" idx="2"/>
            <a:endCxn id="16" idx="0"/>
          </p:cNvCxnSpPr>
          <p:nvPr/>
        </p:nvCxnSpPr>
        <p:spPr>
          <a:xfrm flipH="1">
            <a:off x="5167630" y="5332843"/>
            <a:ext cx="1" cy="433058"/>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文字方塊 15"/>
          <p:cNvSpPr txBox="1"/>
          <p:nvPr/>
        </p:nvSpPr>
        <p:spPr>
          <a:xfrm>
            <a:off x="3694583" y="5765901"/>
            <a:ext cx="2946094" cy="369332"/>
          </a:xfrm>
          <a:prstGeom prst="rect">
            <a:avLst/>
          </a:prstGeom>
          <a:noFill/>
          <a:ln w="57150">
            <a:solidFill>
              <a:srgbClr val="FF0000"/>
            </a:solidFill>
          </a:ln>
        </p:spPr>
        <p:txBody>
          <a:bodyPr wrap="square" rtlCol="0">
            <a:spAutoFit/>
          </a:bodyPr>
          <a:lstStyle/>
          <a:p>
            <a:r>
              <a:rPr lang="zh-TW" altLang="en-US" dirty="0">
                <a:latin typeface="Times New Roman" panose="02020603050405020304" pitchFamily="18" charset="0"/>
                <a:ea typeface="標楷體" panose="03000509000000000000" pitchFamily="65" charset="-120"/>
                <a:cs typeface="Times New Roman" panose="02020603050405020304" pitchFamily="18" charset="0"/>
              </a:rPr>
              <a:t>計算誤差訊號</a:t>
            </a:r>
            <a:r>
              <a:rPr lang="en-US" altLang="zh-TW" i="1" dirty="0">
                <a:latin typeface="Times New Roman" panose="02020603050405020304" pitchFamily="18" charset="0"/>
                <a:ea typeface="標楷體" panose="03000509000000000000" pitchFamily="65" charset="-120"/>
                <a:cs typeface="Times New Roman" panose="02020603050405020304" pitchFamily="18" charset="0"/>
              </a:rPr>
              <a:t>e</a:t>
            </a:r>
            <a:r>
              <a:rPr lang="en-US" altLang="zh-TW" i="1" baseline="-25000" dirty="0">
                <a:latin typeface="Times New Roman" panose="02020603050405020304" pitchFamily="18" charset="0"/>
                <a:ea typeface="標楷體" panose="03000509000000000000" pitchFamily="65" charset="-120"/>
                <a:cs typeface="Times New Roman" panose="02020603050405020304" pitchFamily="18" charset="0"/>
              </a:rPr>
              <a:t>x</a:t>
            </a:r>
            <a:r>
              <a:rPr lang="zh-TW" altLang="zh-TW" dirty="0">
                <a:latin typeface="Times New Roman" panose="02020603050405020304" pitchFamily="18" charset="0"/>
                <a:ea typeface="標楷體" panose="03000509000000000000" pitchFamily="65" charset="-120"/>
                <a:cs typeface="Times New Roman" panose="02020603050405020304" pitchFamily="18" charset="0"/>
              </a:rPr>
              <a:t>、</a:t>
            </a:r>
            <a:r>
              <a:rPr lang="en-US" altLang="zh-TW" i="1" dirty="0" err="1">
                <a:latin typeface="Times New Roman" panose="02020603050405020304" pitchFamily="18" charset="0"/>
                <a:ea typeface="標楷體" panose="03000509000000000000" pitchFamily="65" charset="-120"/>
                <a:cs typeface="Times New Roman" panose="02020603050405020304" pitchFamily="18" charset="0"/>
              </a:rPr>
              <a:t>e</a:t>
            </a:r>
            <a:r>
              <a:rPr lang="en-US" altLang="zh-TW" i="1" baseline="-25000" dirty="0" err="1">
                <a:latin typeface="Times New Roman" panose="02020603050405020304" pitchFamily="18" charset="0"/>
                <a:ea typeface="標楷體" panose="03000509000000000000" pitchFamily="65" charset="-120"/>
                <a:cs typeface="Times New Roman" panose="02020603050405020304" pitchFamily="18" charset="0"/>
              </a:rPr>
              <a:t>y</a:t>
            </a:r>
            <a:r>
              <a:rPr lang="zh-TW" altLang="zh-TW" dirty="0">
                <a:latin typeface="Times New Roman" panose="02020603050405020304" pitchFamily="18" charset="0"/>
                <a:ea typeface="標楷體" panose="03000509000000000000" pitchFamily="65" charset="-120"/>
                <a:cs typeface="Times New Roman" panose="02020603050405020304" pitchFamily="18" charset="0"/>
              </a:rPr>
              <a:t>與</a:t>
            </a:r>
            <a:r>
              <a:rPr lang="en-US" altLang="zh-TW" i="1" dirty="0" err="1">
                <a:latin typeface="Times New Roman" panose="02020603050405020304" pitchFamily="18" charset="0"/>
                <a:ea typeface="標楷體" panose="03000509000000000000" pitchFamily="65" charset="-120"/>
                <a:cs typeface="Times New Roman" panose="02020603050405020304" pitchFamily="18" charset="0"/>
              </a:rPr>
              <a:t>e</a:t>
            </a:r>
            <a:r>
              <a:rPr lang="en-US" altLang="zh-TW" i="1" baseline="-25000" dirty="0" err="1">
                <a:latin typeface="Times New Roman" panose="02020603050405020304" pitchFamily="18" charset="0"/>
                <a:ea typeface="標楷體" panose="03000509000000000000" pitchFamily="65" charset="-120"/>
                <a:cs typeface="Times New Roman" panose="02020603050405020304" pitchFamily="18" charset="0"/>
              </a:rPr>
              <a:t>z</a:t>
            </a:r>
            <a:endParaRPr lang="zh-TW" altLang="en-US"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17" name="矩形 16"/>
          <p:cNvSpPr/>
          <p:nvPr/>
        </p:nvSpPr>
        <p:spPr>
          <a:xfrm>
            <a:off x="1082332" y="4974465"/>
            <a:ext cx="8170597" cy="358378"/>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矩形 19">
            <a:extLst>
              <a:ext uri="{FF2B5EF4-FFF2-40B4-BE49-F238E27FC236}">
                <a16:creationId xmlns:a16="http://schemas.microsoft.com/office/drawing/2014/main" id="{6FBA58B3-D33F-4B04-AFD9-9DDBF1FDDC1D}"/>
              </a:ext>
            </a:extLst>
          </p:cNvPr>
          <p:cNvSpPr/>
          <p:nvPr/>
        </p:nvSpPr>
        <p:spPr>
          <a:xfrm>
            <a:off x="1702809" y="332650"/>
            <a:ext cx="2721502" cy="98814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21" name="直線單箭頭接點 20">
            <a:extLst>
              <a:ext uri="{FF2B5EF4-FFF2-40B4-BE49-F238E27FC236}">
                <a16:creationId xmlns:a16="http://schemas.microsoft.com/office/drawing/2014/main" id="{1789F4C4-21D0-4968-AB32-4FB2B50152B4}"/>
              </a:ext>
            </a:extLst>
          </p:cNvPr>
          <p:cNvCxnSpPr/>
          <p:nvPr/>
        </p:nvCxnSpPr>
        <p:spPr>
          <a:xfrm flipV="1">
            <a:off x="4454426" y="826724"/>
            <a:ext cx="1151235" cy="547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文字方塊 21">
            <a:extLst>
              <a:ext uri="{FF2B5EF4-FFF2-40B4-BE49-F238E27FC236}">
                <a16:creationId xmlns:a16="http://schemas.microsoft.com/office/drawing/2014/main" id="{57798979-A8CD-4EAD-B438-3A27B8FB4114}"/>
              </a:ext>
            </a:extLst>
          </p:cNvPr>
          <p:cNvSpPr txBox="1"/>
          <p:nvPr/>
        </p:nvSpPr>
        <p:spPr>
          <a:xfrm>
            <a:off x="5635776" y="642058"/>
            <a:ext cx="4593919" cy="369332"/>
          </a:xfrm>
          <a:prstGeom prst="rect">
            <a:avLst/>
          </a:prstGeom>
          <a:noFill/>
          <a:ln w="57150">
            <a:solidFill>
              <a:srgbClr val="FF0000"/>
            </a:solidFill>
          </a:ln>
        </p:spPr>
        <p:txBody>
          <a:bodyPr wrap="square" rtlCol="0">
            <a:spAutoFit/>
          </a:bodyPr>
          <a:lstStyle/>
          <a:p>
            <a:r>
              <a:rPr lang="zh-TW" altLang="en-US" dirty="0">
                <a:latin typeface="標楷體" panose="03000509000000000000" pitchFamily="65" charset="-120"/>
                <a:ea typeface="標楷體" panose="03000509000000000000" pitchFamily="65" charset="-120"/>
              </a:rPr>
              <a:t>計算角度誤差</a:t>
            </a:r>
          </a:p>
        </p:txBody>
      </p:sp>
      <p:pic>
        <p:nvPicPr>
          <p:cNvPr id="2" name="圖片 1">
            <a:extLst>
              <a:ext uri="{FF2B5EF4-FFF2-40B4-BE49-F238E27FC236}">
                <a16:creationId xmlns:a16="http://schemas.microsoft.com/office/drawing/2014/main" id="{1FC82270-B17F-0B60-4542-1D4F6A661209}"/>
              </a:ext>
            </a:extLst>
          </p:cNvPr>
          <p:cNvPicPr>
            <a:picLocks noChangeAspect="1"/>
          </p:cNvPicPr>
          <p:nvPr/>
        </p:nvPicPr>
        <p:blipFill>
          <a:blip r:embed="rId2"/>
          <a:stretch>
            <a:fillRect/>
          </a:stretch>
        </p:blipFill>
        <p:spPr>
          <a:xfrm>
            <a:off x="1833642" y="372142"/>
            <a:ext cx="2380544" cy="928993"/>
          </a:xfrm>
          <a:prstGeom prst="rect">
            <a:avLst/>
          </a:prstGeom>
        </p:spPr>
      </p:pic>
      <p:pic>
        <p:nvPicPr>
          <p:cNvPr id="3" name="圖片 2">
            <a:extLst>
              <a:ext uri="{FF2B5EF4-FFF2-40B4-BE49-F238E27FC236}">
                <a16:creationId xmlns:a16="http://schemas.microsoft.com/office/drawing/2014/main" id="{A3E42087-0127-BEC6-53DC-4808A3E650F9}"/>
              </a:ext>
            </a:extLst>
          </p:cNvPr>
          <p:cNvPicPr>
            <a:picLocks noChangeAspect="1"/>
          </p:cNvPicPr>
          <p:nvPr/>
        </p:nvPicPr>
        <p:blipFill>
          <a:blip r:embed="rId3"/>
          <a:stretch>
            <a:fillRect/>
          </a:stretch>
        </p:blipFill>
        <p:spPr>
          <a:xfrm>
            <a:off x="794991" y="1748086"/>
            <a:ext cx="9621338" cy="285714"/>
          </a:xfrm>
          <a:prstGeom prst="rect">
            <a:avLst/>
          </a:prstGeom>
        </p:spPr>
      </p:pic>
      <p:pic>
        <p:nvPicPr>
          <p:cNvPr id="4" name="圖片 3">
            <a:extLst>
              <a:ext uri="{FF2B5EF4-FFF2-40B4-BE49-F238E27FC236}">
                <a16:creationId xmlns:a16="http://schemas.microsoft.com/office/drawing/2014/main" id="{1BB847D6-7BE8-84B1-425B-8C0BD4CF0DC0}"/>
              </a:ext>
            </a:extLst>
          </p:cNvPr>
          <p:cNvPicPr>
            <a:picLocks noChangeAspect="1"/>
          </p:cNvPicPr>
          <p:nvPr/>
        </p:nvPicPr>
        <p:blipFill>
          <a:blip r:embed="rId4"/>
          <a:stretch>
            <a:fillRect/>
          </a:stretch>
        </p:blipFill>
        <p:spPr>
          <a:xfrm>
            <a:off x="1172543" y="3210727"/>
            <a:ext cx="8445053" cy="855062"/>
          </a:xfrm>
          <a:prstGeom prst="rect">
            <a:avLst/>
          </a:prstGeom>
        </p:spPr>
      </p:pic>
      <p:pic>
        <p:nvPicPr>
          <p:cNvPr id="7" name="圖片 6">
            <a:extLst>
              <a:ext uri="{FF2B5EF4-FFF2-40B4-BE49-F238E27FC236}">
                <a16:creationId xmlns:a16="http://schemas.microsoft.com/office/drawing/2014/main" id="{18704622-139D-5ADF-0C63-43ECA42EA545}"/>
              </a:ext>
            </a:extLst>
          </p:cNvPr>
          <p:cNvPicPr>
            <a:picLocks noChangeAspect="1"/>
          </p:cNvPicPr>
          <p:nvPr/>
        </p:nvPicPr>
        <p:blipFill>
          <a:blip r:embed="rId5"/>
          <a:stretch>
            <a:fillRect/>
          </a:stretch>
        </p:blipFill>
        <p:spPr>
          <a:xfrm>
            <a:off x="1363929" y="5047947"/>
            <a:ext cx="7485714" cy="219048"/>
          </a:xfrm>
          <a:prstGeom prst="rect">
            <a:avLst/>
          </a:prstGeom>
        </p:spPr>
      </p:pic>
    </p:spTree>
    <p:extLst>
      <p:ext uri="{BB962C8B-B14F-4D97-AF65-F5344CB8AC3E}">
        <p14:creationId xmlns:p14="http://schemas.microsoft.com/office/powerpoint/2010/main" val="63247439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8E14A959-8A53-4E91-996D-14D145250FE1}"/>
              </a:ext>
            </a:extLst>
          </p:cNvPr>
          <p:cNvSpPr txBox="1"/>
          <p:nvPr/>
        </p:nvSpPr>
        <p:spPr>
          <a:xfrm>
            <a:off x="7939314" y="1055690"/>
            <a:ext cx="2946400" cy="923330"/>
          </a:xfrm>
          <a:prstGeom prst="rect">
            <a:avLst/>
          </a:prstGeom>
          <a:noFill/>
          <a:ln w="57150">
            <a:solidFill>
              <a:srgbClr val="FF0000"/>
            </a:solidFill>
          </a:ln>
        </p:spPr>
        <p:txBody>
          <a:bodyPr wrap="square" rtlCol="0">
            <a:spAutoFit/>
          </a:bodyPr>
          <a:lstStyle/>
          <a:p>
            <a:r>
              <a:rPr lang="zh-TW" altLang="en-US" dirty="0">
                <a:latin typeface="Times New Roman" panose="02020603050405020304" pitchFamily="18" charset="0"/>
                <a:ea typeface="標楷體" panose="03000509000000000000" pitchFamily="65" charset="-120"/>
                <a:cs typeface="Times New Roman" panose="02020603050405020304" pitchFamily="18" charset="0"/>
              </a:rPr>
              <a:t>將誤差訊號與姿態角等訊號匯入至三個子系統</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fuzzy</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控制器進行計算</a:t>
            </a:r>
          </a:p>
        </p:txBody>
      </p:sp>
      <p:sp>
        <p:nvSpPr>
          <p:cNvPr id="6" name="矩形 5">
            <a:extLst>
              <a:ext uri="{FF2B5EF4-FFF2-40B4-BE49-F238E27FC236}">
                <a16:creationId xmlns:a16="http://schemas.microsoft.com/office/drawing/2014/main" id="{041152EC-52D2-48C7-954C-BB0F77CFF4E9}"/>
              </a:ext>
            </a:extLst>
          </p:cNvPr>
          <p:cNvSpPr/>
          <p:nvPr/>
        </p:nvSpPr>
        <p:spPr>
          <a:xfrm>
            <a:off x="1795549" y="826083"/>
            <a:ext cx="5476107" cy="828546"/>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7" name="直線單箭頭接點 6">
            <a:extLst>
              <a:ext uri="{FF2B5EF4-FFF2-40B4-BE49-F238E27FC236}">
                <a16:creationId xmlns:a16="http://schemas.microsoft.com/office/drawing/2014/main" id="{24B2EA24-BBB8-482D-9794-B355D5877621}"/>
              </a:ext>
            </a:extLst>
          </p:cNvPr>
          <p:cNvCxnSpPr>
            <a:cxnSpLocks/>
            <a:stCxn id="6" idx="3"/>
          </p:cNvCxnSpPr>
          <p:nvPr/>
        </p:nvCxnSpPr>
        <p:spPr>
          <a:xfrm>
            <a:off x="7271656" y="1240356"/>
            <a:ext cx="667658"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352A775F-F3A1-4DEF-92F1-9737C1FEA836}"/>
              </a:ext>
            </a:extLst>
          </p:cNvPr>
          <p:cNvSpPr/>
          <p:nvPr/>
        </p:nvSpPr>
        <p:spPr>
          <a:xfrm>
            <a:off x="515896" y="3715617"/>
            <a:ext cx="5580104" cy="97330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2" name="直線單箭頭接點 11">
            <a:extLst>
              <a:ext uri="{FF2B5EF4-FFF2-40B4-BE49-F238E27FC236}">
                <a16:creationId xmlns:a16="http://schemas.microsoft.com/office/drawing/2014/main" id="{66C8E232-E66E-46FF-9FCE-7D457108161D}"/>
              </a:ext>
            </a:extLst>
          </p:cNvPr>
          <p:cNvCxnSpPr>
            <a:cxnSpLocks/>
            <a:stCxn id="11" idx="3"/>
            <a:endCxn id="13" idx="1"/>
          </p:cNvCxnSpPr>
          <p:nvPr/>
        </p:nvCxnSpPr>
        <p:spPr>
          <a:xfrm flipV="1">
            <a:off x="6096000" y="4187188"/>
            <a:ext cx="723587" cy="15079"/>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文字方塊 12">
            <a:extLst>
              <a:ext uri="{FF2B5EF4-FFF2-40B4-BE49-F238E27FC236}">
                <a16:creationId xmlns:a16="http://schemas.microsoft.com/office/drawing/2014/main" id="{22A9334F-FEC5-438E-A025-0867E965FB9E}"/>
              </a:ext>
            </a:extLst>
          </p:cNvPr>
          <p:cNvSpPr txBox="1"/>
          <p:nvPr/>
        </p:nvSpPr>
        <p:spPr>
          <a:xfrm>
            <a:off x="6819587" y="3864022"/>
            <a:ext cx="3374720" cy="646331"/>
          </a:xfrm>
          <a:prstGeom prst="rect">
            <a:avLst/>
          </a:prstGeom>
          <a:noFill/>
          <a:ln w="57150">
            <a:solidFill>
              <a:srgbClr val="FF0000"/>
            </a:solidFill>
          </a:ln>
        </p:spPr>
        <p:txBody>
          <a:bodyPr wrap="square" rtlCol="0">
            <a:spAutoFit/>
          </a:bodyPr>
          <a:lstStyle/>
          <a:p>
            <a:r>
              <a:rPr lang="zh-TW" altLang="en-US" dirty="0"/>
              <a:t>將計算完之控制訊號編碼後由網路進行傳輸</a:t>
            </a:r>
          </a:p>
        </p:txBody>
      </p:sp>
      <p:pic>
        <p:nvPicPr>
          <p:cNvPr id="2" name="圖片 1">
            <a:extLst>
              <a:ext uri="{FF2B5EF4-FFF2-40B4-BE49-F238E27FC236}">
                <a16:creationId xmlns:a16="http://schemas.microsoft.com/office/drawing/2014/main" id="{7073461D-D008-18FB-8DB3-119088093309}"/>
              </a:ext>
            </a:extLst>
          </p:cNvPr>
          <p:cNvPicPr>
            <a:picLocks noChangeAspect="1"/>
          </p:cNvPicPr>
          <p:nvPr/>
        </p:nvPicPr>
        <p:blipFill>
          <a:blip r:embed="rId2"/>
          <a:stretch>
            <a:fillRect/>
          </a:stretch>
        </p:blipFill>
        <p:spPr>
          <a:xfrm>
            <a:off x="1946282" y="892737"/>
            <a:ext cx="5190476" cy="695238"/>
          </a:xfrm>
          <a:prstGeom prst="rect">
            <a:avLst/>
          </a:prstGeom>
        </p:spPr>
      </p:pic>
      <p:pic>
        <p:nvPicPr>
          <p:cNvPr id="8" name="圖片 7">
            <a:extLst>
              <a:ext uri="{FF2B5EF4-FFF2-40B4-BE49-F238E27FC236}">
                <a16:creationId xmlns:a16="http://schemas.microsoft.com/office/drawing/2014/main" id="{D3D0C125-EE2A-8386-3912-0B5553D5E27E}"/>
              </a:ext>
            </a:extLst>
          </p:cNvPr>
          <p:cNvPicPr>
            <a:picLocks noChangeAspect="1"/>
          </p:cNvPicPr>
          <p:nvPr/>
        </p:nvPicPr>
        <p:blipFill>
          <a:blip r:embed="rId3"/>
          <a:stretch>
            <a:fillRect/>
          </a:stretch>
        </p:blipFill>
        <p:spPr>
          <a:xfrm>
            <a:off x="580103" y="3828137"/>
            <a:ext cx="5438312" cy="679789"/>
          </a:xfrm>
          <a:prstGeom prst="rect">
            <a:avLst/>
          </a:prstGeom>
        </p:spPr>
      </p:pic>
    </p:spTree>
    <p:extLst>
      <p:ext uri="{BB962C8B-B14F-4D97-AF65-F5344CB8AC3E}">
        <p14:creationId xmlns:p14="http://schemas.microsoft.com/office/powerpoint/2010/main" val="44692223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1139269" y="1806807"/>
            <a:ext cx="3797711" cy="2810903"/>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2" name="直線單箭頭接點 11"/>
          <p:cNvCxnSpPr/>
          <p:nvPr/>
        </p:nvCxnSpPr>
        <p:spPr>
          <a:xfrm flipV="1">
            <a:off x="4938426" y="3535385"/>
            <a:ext cx="1326590" cy="1"/>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文字方塊 12"/>
          <p:cNvSpPr txBox="1"/>
          <p:nvPr/>
        </p:nvSpPr>
        <p:spPr>
          <a:xfrm>
            <a:off x="6266461" y="3212219"/>
            <a:ext cx="3374720" cy="646331"/>
          </a:xfrm>
          <a:prstGeom prst="rect">
            <a:avLst/>
          </a:prstGeom>
          <a:noFill/>
          <a:ln w="57150">
            <a:solidFill>
              <a:srgbClr val="FF0000"/>
            </a:solidFill>
          </a:ln>
        </p:spPr>
        <p:txBody>
          <a:bodyPr wrap="square" rtlCol="0">
            <a:spAutoFit/>
          </a:bodyPr>
          <a:lstStyle/>
          <a:p>
            <a:r>
              <a:rPr lang="zh-TW" altLang="en-US" dirty="0"/>
              <a:t>若要使程式停止，則按</a:t>
            </a:r>
            <a:r>
              <a:rPr lang="en-US" altLang="zh-TW" dirty="0" err="1"/>
              <a:t>ctr+c</a:t>
            </a:r>
            <a:r>
              <a:rPr lang="zh-TW" altLang="en-US" dirty="0"/>
              <a:t>則四旋翼的控制訊號為</a:t>
            </a:r>
            <a:r>
              <a:rPr lang="en-US" altLang="zh-TW" dirty="0"/>
              <a:t>0</a:t>
            </a:r>
            <a:endParaRPr lang="zh-TW" altLang="en-US" dirty="0"/>
          </a:p>
        </p:txBody>
      </p:sp>
      <p:pic>
        <p:nvPicPr>
          <p:cNvPr id="3" name="圖片 2">
            <a:extLst>
              <a:ext uri="{FF2B5EF4-FFF2-40B4-BE49-F238E27FC236}">
                <a16:creationId xmlns:a16="http://schemas.microsoft.com/office/drawing/2014/main" id="{53011DC2-BBC8-B9F8-EB47-3C40D13BCCCA}"/>
              </a:ext>
            </a:extLst>
          </p:cNvPr>
          <p:cNvPicPr>
            <a:picLocks noChangeAspect="1"/>
          </p:cNvPicPr>
          <p:nvPr/>
        </p:nvPicPr>
        <p:blipFill>
          <a:blip r:embed="rId2"/>
          <a:stretch>
            <a:fillRect/>
          </a:stretch>
        </p:blipFill>
        <p:spPr>
          <a:xfrm>
            <a:off x="1436819" y="1938069"/>
            <a:ext cx="3249083" cy="2548300"/>
          </a:xfrm>
          <a:prstGeom prst="rect">
            <a:avLst/>
          </a:prstGeom>
        </p:spPr>
      </p:pic>
    </p:spTree>
    <p:extLst>
      <p:ext uri="{BB962C8B-B14F-4D97-AF65-F5344CB8AC3E}">
        <p14:creationId xmlns:p14="http://schemas.microsoft.com/office/powerpoint/2010/main" val="37181109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298643" y="258619"/>
            <a:ext cx="10203102" cy="1320800"/>
          </a:xfrm>
        </p:spPr>
        <p:txBody>
          <a:bodyPr>
            <a:normAutofit/>
          </a:bodyPr>
          <a:lstStyle/>
          <a:p>
            <a:r>
              <a:rPr lang="en-US" altLang="zh-TW" sz="2500" dirty="0">
                <a:solidFill>
                  <a:schemeClr val="tx1"/>
                </a:solidFill>
                <a:cs typeface="Times New Roman" panose="02020603050405020304" pitchFamily="18" charset="0"/>
              </a:rPr>
              <a:t>Step3:</a:t>
            </a:r>
            <a:r>
              <a:rPr lang="zh-TW" altLang="en-US" sz="2500" dirty="0">
                <a:solidFill>
                  <a:schemeClr val="tx1"/>
                </a:solidFill>
                <a:cs typeface="Times New Roman" panose="02020603050405020304" pitchFamily="18" charset="0"/>
              </a:rPr>
              <a:t>接著創建一個名為「</a:t>
            </a:r>
            <a:r>
              <a:rPr lang="en-US" altLang="zh-TW" sz="2500" dirty="0">
                <a:solidFill>
                  <a:schemeClr val="tx1"/>
                </a:solidFill>
                <a:cs typeface="Times New Roman" panose="02020603050405020304" pitchFamily="18" charset="0"/>
              </a:rPr>
              <a:t>fuzzy1.py</a:t>
            </a:r>
            <a:r>
              <a:rPr lang="zh-TW" altLang="en-US" sz="2500" dirty="0">
                <a:solidFill>
                  <a:schemeClr val="tx1"/>
                </a:solidFill>
                <a:cs typeface="Times New Roman" panose="02020603050405020304" pitchFamily="18" charset="0"/>
              </a:rPr>
              <a:t>」的</a:t>
            </a:r>
            <a:r>
              <a:rPr lang="en-US" altLang="zh-TW" sz="2500" dirty="0">
                <a:solidFill>
                  <a:schemeClr val="tx1"/>
                </a:solidFill>
                <a:cs typeface="Times New Roman" panose="02020603050405020304" pitchFamily="18" charset="0"/>
              </a:rPr>
              <a:t>python</a:t>
            </a:r>
            <a:r>
              <a:rPr lang="zh-TW" altLang="en-US" sz="2500" dirty="0">
                <a:solidFill>
                  <a:schemeClr val="tx1"/>
                </a:solidFill>
                <a:cs typeface="Times New Roman" panose="02020603050405020304" pitchFamily="18" charset="0"/>
              </a:rPr>
              <a:t>檔以撰寫</a:t>
            </a:r>
            <a:r>
              <a:rPr lang="en-US" altLang="zh-TW" sz="2500" dirty="0">
                <a:solidFill>
                  <a:schemeClr val="tx1"/>
                </a:solidFill>
                <a:cs typeface="Times New Roman" panose="02020603050405020304" pitchFamily="18" charset="0"/>
              </a:rPr>
              <a:t>Socket</a:t>
            </a:r>
            <a:r>
              <a:rPr lang="zh-TW" altLang="en-US" sz="2500" dirty="0">
                <a:solidFill>
                  <a:schemeClr val="tx1"/>
                </a:solidFill>
                <a:cs typeface="Times New Roman" panose="02020603050405020304" pitchFamily="18" charset="0"/>
              </a:rPr>
              <a:t>程式碼，於</a:t>
            </a:r>
            <a:r>
              <a:rPr lang="en-US" altLang="zh-TW" sz="2500" dirty="0">
                <a:solidFill>
                  <a:schemeClr val="tx1"/>
                </a:solidFill>
                <a:cs typeface="Times New Roman" panose="02020603050405020304" pitchFamily="18" charset="0"/>
              </a:rPr>
              <a:t>Terminal</a:t>
            </a:r>
            <a:r>
              <a:rPr lang="zh-TW" altLang="en-US" sz="2500" dirty="0">
                <a:solidFill>
                  <a:schemeClr val="tx1"/>
                </a:solidFill>
                <a:cs typeface="Times New Roman" panose="02020603050405020304" pitchFamily="18" charset="0"/>
              </a:rPr>
              <a:t>中輸入「</a:t>
            </a:r>
            <a:r>
              <a:rPr lang="en-US" altLang="zh-TW" sz="2500" dirty="0" err="1">
                <a:solidFill>
                  <a:schemeClr val="tx1"/>
                </a:solidFill>
                <a:cs typeface="Times New Roman" panose="02020603050405020304" pitchFamily="18" charset="0"/>
              </a:rPr>
              <a:t>nano</a:t>
            </a:r>
            <a:r>
              <a:rPr lang="en-US" altLang="zh-TW" sz="2500" dirty="0">
                <a:solidFill>
                  <a:schemeClr val="tx1"/>
                </a:solidFill>
                <a:cs typeface="Times New Roman" panose="02020603050405020304" pitchFamily="18" charset="0"/>
              </a:rPr>
              <a:t> fuzzy1.py</a:t>
            </a:r>
            <a:r>
              <a:rPr lang="zh-TW" altLang="en-US" sz="2500" dirty="0">
                <a:solidFill>
                  <a:schemeClr val="tx1"/>
                </a:solidFill>
                <a:cs typeface="Times New Roman" panose="02020603050405020304" pitchFamily="18" charset="0"/>
              </a:rPr>
              <a:t>」，如下圖紅框所示。</a:t>
            </a:r>
            <a:br>
              <a:rPr lang="zh-TW" altLang="en-US" sz="2500" dirty="0">
                <a:solidFill>
                  <a:schemeClr val="tx1"/>
                </a:solidFill>
                <a:cs typeface="Times New Roman" panose="02020603050405020304" pitchFamily="18" charset="0"/>
              </a:rPr>
            </a:br>
            <a:endParaRPr lang="zh-TW" altLang="en-US" sz="2500" dirty="0">
              <a:solidFill>
                <a:schemeClr val="tx1"/>
              </a:solidFill>
            </a:endParaRPr>
          </a:p>
        </p:txBody>
      </p:sp>
      <p:pic>
        <p:nvPicPr>
          <p:cNvPr id="6" name="圖片 5"/>
          <p:cNvPicPr>
            <a:picLocks noChangeAspect="1"/>
          </p:cNvPicPr>
          <p:nvPr/>
        </p:nvPicPr>
        <p:blipFill>
          <a:blip r:embed="rId2"/>
          <a:stretch>
            <a:fillRect/>
          </a:stretch>
        </p:blipFill>
        <p:spPr>
          <a:xfrm>
            <a:off x="930613" y="1364102"/>
            <a:ext cx="9144000" cy="4905375"/>
          </a:xfrm>
          <a:prstGeom prst="rect">
            <a:avLst/>
          </a:prstGeom>
        </p:spPr>
      </p:pic>
      <p:sp>
        <p:nvSpPr>
          <p:cNvPr id="7" name="矩形 6"/>
          <p:cNvSpPr/>
          <p:nvPr/>
        </p:nvSpPr>
        <p:spPr>
          <a:xfrm>
            <a:off x="3930188" y="3343564"/>
            <a:ext cx="1962611" cy="19276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TW" altLang="en-US"/>
          </a:p>
        </p:txBody>
      </p:sp>
    </p:spTree>
    <p:extLst>
      <p:ext uri="{BB962C8B-B14F-4D97-AF65-F5344CB8AC3E}">
        <p14:creationId xmlns:p14="http://schemas.microsoft.com/office/powerpoint/2010/main" val="32727333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p:cNvPicPr>
            <a:picLocks noChangeAspect="1"/>
          </p:cNvPicPr>
          <p:nvPr/>
        </p:nvPicPr>
        <p:blipFill>
          <a:blip r:embed="rId2"/>
          <a:stretch>
            <a:fillRect/>
          </a:stretch>
        </p:blipFill>
        <p:spPr>
          <a:xfrm>
            <a:off x="770967" y="1341728"/>
            <a:ext cx="9144000" cy="4905375"/>
          </a:xfrm>
          <a:prstGeom prst="rect">
            <a:avLst/>
          </a:prstGeom>
        </p:spPr>
      </p:pic>
      <p:sp>
        <p:nvSpPr>
          <p:cNvPr id="5" name="標題 1"/>
          <p:cNvSpPr>
            <a:spLocks noGrp="1"/>
          </p:cNvSpPr>
          <p:nvPr>
            <p:ph type="title"/>
          </p:nvPr>
        </p:nvSpPr>
        <p:spPr>
          <a:xfrm>
            <a:off x="298643" y="258619"/>
            <a:ext cx="10203102" cy="1320800"/>
          </a:xfrm>
        </p:spPr>
        <p:txBody>
          <a:bodyPr>
            <a:normAutofit/>
          </a:bodyPr>
          <a:lstStyle/>
          <a:p>
            <a:r>
              <a:rPr lang="en-US" altLang="zh-TW" sz="2500" dirty="0">
                <a:solidFill>
                  <a:schemeClr val="tx1"/>
                </a:solidFill>
                <a:cs typeface="Times New Roman" panose="02020603050405020304" pitchFamily="18" charset="0"/>
              </a:rPr>
              <a:t>Step4:</a:t>
            </a:r>
            <a:r>
              <a:rPr lang="zh-TW" altLang="en-US" sz="2500" dirty="0">
                <a:solidFill>
                  <a:schemeClr val="tx1"/>
                </a:solidFill>
                <a:cs typeface="Times New Roman" panose="02020603050405020304" pitchFamily="18" charset="0"/>
              </a:rPr>
              <a:t>創建後，可看到一個名為</a:t>
            </a:r>
            <a:r>
              <a:rPr lang="en-US" altLang="zh-TW" sz="2500" dirty="0">
                <a:solidFill>
                  <a:schemeClr val="tx1"/>
                </a:solidFill>
                <a:cs typeface="Times New Roman" panose="02020603050405020304" pitchFamily="18" charset="0"/>
              </a:rPr>
              <a:t>fuzzy1</a:t>
            </a:r>
            <a:r>
              <a:rPr lang="zh-TW" altLang="en-US" sz="2500" dirty="0">
                <a:solidFill>
                  <a:schemeClr val="tx1"/>
                </a:solidFill>
                <a:cs typeface="Times New Roman" panose="02020603050405020304" pitchFamily="18" charset="0"/>
              </a:rPr>
              <a:t>的</a:t>
            </a:r>
            <a:r>
              <a:rPr lang="en-US" altLang="zh-TW" sz="2500" dirty="0">
                <a:solidFill>
                  <a:schemeClr val="tx1"/>
                </a:solidFill>
                <a:cs typeface="Times New Roman" panose="02020603050405020304" pitchFamily="18" charset="0"/>
              </a:rPr>
              <a:t>python</a:t>
            </a:r>
            <a:r>
              <a:rPr lang="zh-TW" altLang="en-US" sz="2500" dirty="0">
                <a:solidFill>
                  <a:schemeClr val="tx1"/>
                </a:solidFill>
                <a:cs typeface="Times New Roman" panose="02020603050405020304" pitchFamily="18" charset="0"/>
              </a:rPr>
              <a:t>檔，如下圖紅框處。</a:t>
            </a:r>
            <a:br>
              <a:rPr lang="zh-TW" altLang="en-US" sz="2500" dirty="0">
                <a:solidFill>
                  <a:schemeClr val="tx1"/>
                </a:solidFill>
                <a:cs typeface="Times New Roman" panose="02020603050405020304" pitchFamily="18" charset="0"/>
              </a:rPr>
            </a:br>
            <a:endParaRPr lang="zh-TW" altLang="en-US" sz="2500" dirty="0">
              <a:solidFill>
                <a:schemeClr val="tx1"/>
              </a:solidFill>
            </a:endParaRPr>
          </a:p>
        </p:txBody>
      </p:sp>
      <p:sp>
        <p:nvSpPr>
          <p:cNvPr id="6" name="矩形 5"/>
          <p:cNvSpPr/>
          <p:nvPr/>
        </p:nvSpPr>
        <p:spPr>
          <a:xfrm>
            <a:off x="5782874" y="3143423"/>
            <a:ext cx="539750" cy="15303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TW" altLang="en-US"/>
          </a:p>
        </p:txBody>
      </p:sp>
    </p:spTree>
    <p:extLst>
      <p:ext uri="{BB962C8B-B14F-4D97-AF65-F5344CB8AC3E}">
        <p14:creationId xmlns:p14="http://schemas.microsoft.com/office/powerpoint/2010/main" val="35986065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p:cNvPicPr>
            <a:picLocks noChangeAspect="1"/>
          </p:cNvPicPr>
          <p:nvPr/>
        </p:nvPicPr>
        <p:blipFill>
          <a:blip r:embed="rId2"/>
          <a:stretch>
            <a:fillRect/>
          </a:stretch>
        </p:blipFill>
        <p:spPr>
          <a:xfrm>
            <a:off x="501454" y="1496707"/>
            <a:ext cx="9797480" cy="5255940"/>
          </a:xfrm>
          <a:prstGeom prst="rect">
            <a:avLst/>
          </a:prstGeom>
        </p:spPr>
      </p:pic>
      <p:sp>
        <p:nvSpPr>
          <p:cNvPr id="5" name="標題 1"/>
          <p:cNvSpPr txBox="1">
            <a:spLocks/>
          </p:cNvSpPr>
          <p:nvPr/>
        </p:nvSpPr>
        <p:spPr>
          <a:xfrm>
            <a:off x="298643" y="258619"/>
            <a:ext cx="10203102" cy="132080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baseline="0">
                <a:solidFill>
                  <a:schemeClr val="accent1"/>
                </a:solidFill>
                <a:latin typeface="Times New Roman" panose="02020603050405020304" pitchFamily="18" charset="0"/>
                <a:ea typeface="標楷體" panose="03000509000000000000" pitchFamily="65" charset="-120"/>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ltLang="zh-TW" sz="2500" dirty="0">
                <a:solidFill>
                  <a:schemeClr val="tx1"/>
                </a:solidFill>
                <a:cs typeface="Times New Roman" panose="02020603050405020304" pitchFamily="18" charset="0"/>
              </a:rPr>
              <a:t>Step5:</a:t>
            </a:r>
            <a:r>
              <a:rPr lang="zh-TW" altLang="en-US" sz="2500" dirty="0">
                <a:solidFill>
                  <a:schemeClr val="tx1"/>
                </a:solidFill>
                <a:cs typeface="Times New Roman" panose="02020603050405020304" pitchFamily="18" charset="0"/>
              </a:rPr>
              <a:t>接著將</a:t>
            </a:r>
            <a:r>
              <a:rPr lang="en-US" altLang="zh-TW" sz="2500" dirty="0">
                <a:solidFill>
                  <a:schemeClr val="tx1"/>
                </a:solidFill>
                <a:cs typeface="Times New Roman" panose="02020603050405020304" pitchFamily="18" charset="0"/>
              </a:rPr>
              <a:t>Socket</a:t>
            </a:r>
            <a:r>
              <a:rPr lang="zh-TW" altLang="en-US" sz="2500" dirty="0">
                <a:solidFill>
                  <a:schemeClr val="tx1"/>
                </a:solidFill>
                <a:cs typeface="Times New Roman" panose="02020603050405020304" pitchFamily="18" charset="0"/>
              </a:rPr>
              <a:t>程式碼貼上，</a:t>
            </a:r>
            <a:r>
              <a:rPr lang="zh-TW" altLang="en-US" sz="2400" dirty="0">
                <a:solidFill>
                  <a:schemeClr val="tx1"/>
                </a:solidFill>
                <a:cs typeface="Times New Roman" panose="02020603050405020304" pitchFamily="18" charset="0"/>
              </a:rPr>
              <a:t>接著按下「</a:t>
            </a:r>
            <a:r>
              <a:rPr lang="en-US" altLang="zh-TW" sz="2400" dirty="0" err="1">
                <a:solidFill>
                  <a:schemeClr val="tx1"/>
                </a:solidFill>
                <a:cs typeface="Times New Roman" panose="02020603050405020304" pitchFamily="18" charset="0"/>
              </a:rPr>
              <a:t>Ctrl+O</a:t>
            </a:r>
            <a:r>
              <a:rPr lang="zh-TW" altLang="en-US" sz="2400" dirty="0">
                <a:solidFill>
                  <a:schemeClr val="tx1"/>
                </a:solidFill>
                <a:cs typeface="Times New Roman" panose="02020603050405020304" pitchFamily="18" charset="0"/>
              </a:rPr>
              <a:t>」，便可看到</a:t>
            </a:r>
            <a:r>
              <a:rPr lang="en-US" altLang="zh-TW" sz="2400" dirty="0">
                <a:solidFill>
                  <a:schemeClr val="tx1"/>
                </a:solidFill>
                <a:cs typeface="Times New Roman" panose="02020603050405020304" pitchFamily="18" charset="0"/>
              </a:rPr>
              <a:t>Terminal</a:t>
            </a:r>
            <a:r>
              <a:rPr lang="zh-TW" altLang="en-US" sz="2400" dirty="0">
                <a:solidFill>
                  <a:schemeClr val="tx1"/>
                </a:solidFill>
                <a:cs typeface="Times New Roman" panose="02020603050405020304" pitchFamily="18" charset="0"/>
              </a:rPr>
              <a:t>顯示是否儲存，並按下「</a:t>
            </a:r>
            <a:r>
              <a:rPr lang="en-US" altLang="zh-TW" sz="2400" dirty="0">
                <a:solidFill>
                  <a:schemeClr val="tx1"/>
                </a:solidFill>
                <a:cs typeface="Times New Roman" panose="02020603050405020304" pitchFamily="18" charset="0"/>
              </a:rPr>
              <a:t>Enter</a:t>
            </a:r>
            <a:r>
              <a:rPr lang="zh-TW" altLang="en-US" sz="2400" dirty="0">
                <a:solidFill>
                  <a:schemeClr val="tx1"/>
                </a:solidFill>
                <a:cs typeface="Times New Roman" panose="02020603050405020304" pitchFamily="18" charset="0"/>
              </a:rPr>
              <a:t>」鍵便能成功儲存</a:t>
            </a:r>
            <a:r>
              <a:rPr lang="zh-TW" altLang="en-US" sz="2500" dirty="0">
                <a:solidFill>
                  <a:schemeClr val="tx1"/>
                </a:solidFill>
                <a:cs typeface="Times New Roman" panose="02020603050405020304" pitchFamily="18" charset="0"/>
              </a:rPr>
              <a:t>，可得如下圖所示。</a:t>
            </a:r>
          </a:p>
          <a:p>
            <a:endParaRPr lang="zh-TW" altLang="en-US" sz="2500" dirty="0">
              <a:solidFill>
                <a:schemeClr val="tx1"/>
              </a:solidFill>
            </a:endParaRPr>
          </a:p>
        </p:txBody>
      </p:sp>
    </p:spTree>
    <p:extLst>
      <p:ext uri="{BB962C8B-B14F-4D97-AF65-F5344CB8AC3E}">
        <p14:creationId xmlns:p14="http://schemas.microsoft.com/office/powerpoint/2010/main" val="28319616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內容版面配置區 3"/>
          <p:cNvPicPr>
            <a:picLocks noGrp="1" noChangeAspect="1"/>
          </p:cNvPicPr>
          <p:nvPr>
            <p:ph idx="1"/>
          </p:nvPr>
        </p:nvPicPr>
        <p:blipFill>
          <a:blip r:embed="rId2"/>
          <a:stretch>
            <a:fillRect/>
          </a:stretch>
        </p:blipFill>
        <p:spPr>
          <a:xfrm>
            <a:off x="2376827" y="1846263"/>
            <a:ext cx="7498671" cy="4022725"/>
          </a:xfrm>
          <a:prstGeom prst="rect">
            <a:avLst/>
          </a:prstGeom>
        </p:spPr>
      </p:pic>
      <p:sp>
        <p:nvSpPr>
          <p:cNvPr id="5" name="矩形 4"/>
          <p:cNvSpPr/>
          <p:nvPr/>
        </p:nvSpPr>
        <p:spPr>
          <a:xfrm>
            <a:off x="604215" y="593545"/>
            <a:ext cx="8044873" cy="477054"/>
          </a:xfrm>
          <a:prstGeom prst="rect">
            <a:avLst/>
          </a:prstGeom>
        </p:spPr>
        <p:txBody>
          <a:bodyPr wrap="square">
            <a:spAutoFit/>
          </a:bodyPr>
          <a:lstStyle/>
          <a:p>
            <a:pPr algn="just"/>
            <a:r>
              <a:rPr lang="en-US" altLang="zh-TW" sz="2500" dirty="0">
                <a:latin typeface="Times New Roman" panose="02020603050405020304" pitchFamily="18" charset="0"/>
                <a:ea typeface="標楷體" panose="03000509000000000000" pitchFamily="65" charset="-120"/>
                <a:cs typeface="Times New Roman" panose="02020603050405020304" pitchFamily="18" charset="0"/>
              </a:rPr>
              <a:t>Step6:</a:t>
            </a:r>
            <a:r>
              <a:rPr lang="zh-TW" altLang="en-US" sz="2400" dirty="0">
                <a:latin typeface="Times New Roman" panose="02020603050405020304" pitchFamily="18" charset="0"/>
                <a:ea typeface="標楷體" panose="03000509000000000000" pitchFamily="65" charset="-120"/>
                <a:cs typeface="Times New Roman" panose="02020603050405020304" pitchFamily="18" charset="0"/>
              </a:rPr>
              <a:t>按下「</a:t>
            </a:r>
            <a:r>
              <a:rPr lang="en-US" altLang="zh-TW" sz="2400" dirty="0">
                <a:latin typeface="Times New Roman" panose="02020603050405020304" pitchFamily="18" charset="0"/>
                <a:ea typeface="標楷體" panose="03000509000000000000" pitchFamily="65" charset="-120"/>
                <a:cs typeface="Times New Roman" panose="02020603050405020304" pitchFamily="18" charset="0"/>
              </a:rPr>
              <a:t>Enter</a:t>
            </a:r>
            <a:r>
              <a:rPr lang="zh-TW" altLang="en-US" sz="2400" dirty="0">
                <a:latin typeface="Times New Roman" panose="02020603050405020304" pitchFamily="18" charset="0"/>
                <a:ea typeface="標楷體" panose="03000509000000000000" pitchFamily="65" charset="-120"/>
                <a:cs typeface="Times New Roman" panose="02020603050405020304" pitchFamily="18" charset="0"/>
              </a:rPr>
              <a:t>」鍵後便可看到下圖。</a:t>
            </a:r>
            <a:endParaRPr lang="en-US" altLang="zh-TW" sz="2400" dirty="0">
              <a:latin typeface="Times New Roman" panose="02020603050405020304" pitchFamily="18" charset="0"/>
              <a:ea typeface="標楷體" panose="03000509000000000000" pitchFamily="65" charset="-120"/>
              <a:cs typeface="Times New Roman" panose="02020603050405020304" pitchFamily="18" charset="0"/>
            </a:endParaRPr>
          </a:p>
        </p:txBody>
      </p:sp>
    </p:spTree>
    <p:extLst>
      <p:ext uri="{BB962C8B-B14F-4D97-AF65-F5344CB8AC3E}">
        <p14:creationId xmlns:p14="http://schemas.microsoft.com/office/powerpoint/2010/main" val="2509394341"/>
      </p:ext>
    </p:extLst>
  </p:cSld>
  <p:clrMapOvr>
    <a:masterClrMapping/>
  </p:clrMapOvr>
</p:sld>
</file>

<file path=ppt/theme/theme1.xml><?xml version="1.0" encoding="utf-8"?>
<a:theme xmlns:a="http://schemas.openxmlformats.org/drawingml/2006/main" name="回顧">
  <a:themeElements>
    <a:clrScheme name="回顧">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回顧">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回顧">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docProps/app.xml><?xml version="1.0" encoding="utf-8"?>
<Properties xmlns="http://schemas.openxmlformats.org/officeDocument/2006/extended-properties" xmlns:vt="http://schemas.openxmlformats.org/officeDocument/2006/docPropsVTypes">
  <Template>Retrospect</Template>
  <TotalTime>344</TotalTime>
  <Words>1149</Words>
  <Application>Microsoft Office PowerPoint</Application>
  <PresentationFormat>寬螢幕</PresentationFormat>
  <Paragraphs>162</Paragraphs>
  <Slides>57</Slides>
  <Notes>0</Notes>
  <HiddenSlides>0</HiddenSlides>
  <MMClips>0</MMClips>
  <ScaleCrop>false</ScaleCrop>
  <HeadingPairs>
    <vt:vector size="8" baseType="variant">
      <vt:variant>
        <vt:lpstr>使用字型</vt:lpstr>
      </vt:variant>
      <vt:variant>
        <vt:i4>5</vt:i4>
      </vt:variant>
      <vt:variant>
        <vt:lpstr>佈景主題</vt:lpstr>
      </vt:variant>
      <vt:variant>
        <vt:i4>1</vt:i4>
      </vt:variant>
      <vt:variant>
        <vt:lpstr>內嵌 OLE 伺服程式</vt:lpstr>
      </vt:variant>
      <vt:variant>
        <vt:i4>1</vt:i4>
      </vt:variant>
      <vt:variant>
        <vt:lpstr>投影片標題</vt:lpstr>
      </vt:variant>
      <vt:variant>
        <vt:i4>57</vt:i4>
      </vt:variant>
    </vt:vector>
  </HeadingPairs>
  <TitlesOfParts>
    <vt:vector size="64" baseType="lpstr">
      <vt:lpstr>標楷體</vt:lpstr>
      <vt:lpstr>Calibri</vt:lpstr>
      <vt:lpstr>Calibri Light</vt:lpstr>
      <vt:lpstr>Times New Roman</vt:lpstr>
      <vt:lpstr>Wingdings</vt:lpstr>
      <vt:lpstr>回顧</vt:lpstr>
      <vt:lpstr>Equation</vt:lpstr>
      <vt:lpstr>ZD550四旋翼操作步驟</vt:lpstr>
      <vt:lpstr>大綱</vt:lpstr>
      <vt:lpstr>Python檔案建立</vt:lpstr>
      <vt:lpstr>Step1:首先開啟Linux虛擬機，進入Linux桌面，下方圖片為雲端伺服器Linux桌面畫面，要建立雲端伺服器Socket程式前，首先要先開啟Terminal視窗，按下下圖紅框處便可開啟Terminal視窗。 </vt:lpstr>
      <vt:lpstr>Step2:接著輸入「cd fuzzy」，將Terminal所在之資料夾路徑移至fuzzy資料夾下，如下圖紅框所示。 </vt:lpstr>
      <vt:lpstr>Step3:接著創建一個名為「fuzzy1.py」的python檔以撰寫Socket程式碼，於Terminal中輸入「nano fuzzy1.py」，如下圖紅框所示。 </vt:lpstr>
      <vt:lpstr>Step4:創建後，可看到一個名為fuzzy1的python檔，如下圖紅框處。 </vt:lpstr>
      <vt:lpstr>PowerPoint 簡報</vt:lpstr>
      <vt:lpstr>PowerPoint 簡報</vt:lpstr>
      <vt:lpstr>PowerPoint 簡報</vt:lpstr>
      <vt:lpstr>實驗操作步驟</vt:lpstr>
      <vt:lpstr>Step1:查詢ip</vt:lpstr>
      <vt:lpstr>Step2:得知IP位置</vt:lpstr>
      <vt:lpstr>Step3:更改ip及程式碼</vt:lpstr>
      <vt:lpstr>Step4:點開robot_ws資料夾</vt:lpstr>
      <vt:lpstr>Step5:點開src資料夾</vt:lpstr>
      <vt:lpstr>Step6:點開c01資料夾</vt:lpstr>
      <vt:lpstr>Step7:點開fuzzy資料夾</vt:lpstr>
      <vt:lpstr>Step8:點開src資料夾</vt:lpstr>
      <vt:lpstr>Step9:更改ip，點開client.py</vt:lpstr>
      <vt:lpstr>Step10:在程式碼中更改IP位置以及port</vt:lpstr>
      <vt:lpstr>Step11:更改執行路徑</vt:lpstr>
      <vt:lpstr>Step12:執行控制程式</vt:lpstr>
      <vt:lpstr>Step13:等待socket連線</vt:lpstr>
      <vt:lpstr>Step14:進行連線</vt:lpstr>
      <vt:lpstr>電腦端控制及連線程式</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C01機器人操作步驟</dc:title>
  <dc:creator>wei wei</dc:creator>
  <cp:lastModifiedBy>承志 鍾</cp:lastModifiedBy>
  <cp:revision>66</cp:revision>
  <dcterms:created xsi:type="dcterms:W3CDTF">2020-08-23T14:00:38Z</dcterms:created>
  <dcterms:modified xsi:type="dcterms:W3CDTF">2022-08-18T06:18:57Z</dcterms:modified>
</cp:coreProperties>
</file>